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Lst>
  <p:notesMasterIdLst>
    <p:notesMasterId r:id="rId73"/>
  </p:notesMasterIdLst>
  <p:handoutMasterIdLst>
    <p:handoutMasterId r:id="rId74"/>
  </p:handoutMasterIdLst>
  <p:sldIdLst>
    <p:sldId id="378" r:id="rId3"/>
    <p:sldId id="368" r:id="rId4"/>
    <p:sldId id="369" r:id="rId5"/>
    <p:sldId id="379" r:id="rId6"/>
    <p:sldId id="377" r:id="rId7"/>
    <p:sldId id="380" r:id="rId8"/>
    <p:sldId id="381" r:id="rId9"/>
    <p:sldId id="382" r:id="rId10"/>
    <p:sldId id="383" r:id="rId11"/>
    <p:sldId id="384" r:id="rId12"/>
    <p:sldId id="385" r:id="rId13"/>
    <p:sldId id="386" r:id="rId14"/>
    <p:sldId id="387" r:id="rId15"/>
    <p:sldId id="388" r:id="rId16"/>
    <p:sldId id="391" r:id="rId17"/>
    <p:sldId id="312" r:id="rId18"/>
    <p:sldId id="390" r:id="rId19"/>
    <p:sldId id="392" r:id="rId20"/>
    <p:sldId id="315" r:id="rId21"/>
    <p:sldId id="319" r:id="rId22"/>
    <p:sldId id="318" r:id="rId23"/>
    <p:sldId id="320" r:id="rId24"/>
    <p:sldId id="321" r:id="rId25"/>
    <p:sldId id="322" r:id="rId26"/>
    <p:sldId id="393"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96" r:id="rId40"/>
    <p:sldId id="336" r:id="rId41"/>
    <p:sldId id="397" r:id="rId42"/>
    <p:sldId id="338" r:id="rId43"/>
    <p:sldId id="398" r:id="rId44"/>
    <p:sldId id="399" r:id="rId45"/>
    <p:sldId id="341" r:id="rId46"/>
    <p:sldId id="400" r:id="rId47"/>
    <p:sldId id="343" r:id="rId48"/>
    <p:sldId id="401" r:id="rId49"/>
    <p:sldId id="345" r:id="rId50"/>
    <p:sldId id="346" r:id="rId51"/>
    <p:sldId id="347" r:id="rId52"/>
    <p:sldId id="348" r:id="rId53"/>
    <p:sldId id="349" r:id="rId54"/>
    <p:sldId id="350" r:id="rId55"/>
    <p:sldId id="351" r:id="rId56"/>
    <p:sldId id="352" r:id="rId57"/>
    <p:sldId id="402" r:id="rId58"/>
    <p:sldId id="354" r:id="rId59"/>
    <p:sldId id="355" r:id="rId60"/>
    <p:sldId id="356" r:id="rId61"/>
    <p:sldId id="357" r:id="rId62"/>
    <p:sldId id="358" r:id="rId63"/>
    <p:sldId id="359" r:id="rId64"/>
    <p:sldId id="360" r:id="rId65"/>
    <p:sldId id="361" r:id="rId66"/>
    <p:sldId id="403" r:id="rId67"/>
    <p:sldId id="404" r:id="rId68"/>
    <p:sldId id="405" r:id="rId69"/>
    <p:sldId id="406" r:id="rId70"/>
    <p:sldId id="408" r:id="rId71"/>
    <p:sldId id="409"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Fi(tm)" id="{029AC5FE-8E94-4D98-B887-9FD357725090}">
          <p14:sldIdLst>
            <p14:sldId id="378"/>
            <p14:sldId id="368"/>
            <p14:sldId id="369"/>
          </p14:sldIdLst>
        </p14:section>
        <p14:section name="Roving Firmware" id="{A2A4E327-9EFF-4830-95C8-B168B13BF1FD}">
          <p14:sldIdLst>
            <p14:sldId id="379"/>
            <p14:sldId id="377"/>
            <p14:sldId id="380"/>
            <p14:sldId id="381"/>
            <p14:sldId id="382"/>
          </p14:sldIdLst>
        </p14:section>
        <p14:section name="Wifi Labs" id="{CFA1D70C-EB07-41B9-80E9-BE1F5A54640A}">
          <p14:sldIdLst>
            <p14:sldId id="383"/>
            <p14:sldId id="384"/>
            <p14:sldId id="385"/>
            <p14:sldId id="386"/>
            <p14:sldId id="387"/>
            <p14:sldId id="388"/>
            <p14:sldId id="391"/>
            <p14:sldId id="312"/>
            <p14:sldId id="390"/>
            <p14:sldId id="392"/>
            <p14:sldId id="315"/>
          </p14:sldIdLst>
        </p14:section>
        <p14:section name="Lab 1" id="{BCE3FDD3-4085-49AE-A692-F699E719FF9B}">
          <p14:sldIdLst>
            <p14:sldId id="319"/>
            <p14:sldId id="318"/>
            <p14:sldId id="320"/>
            <p14:sldId id="321"/>
            <p14:sldId id="322"/>
            <p14:sldId id="393"/>
            <p14:sldId id="323"/>
            <p14:sldId id="324"/>
            <p14:sldId id="325"/>
            <p14:sldId id="326"/>
            <p14:sldId id="327"/>
            <p14:sldId id="328"/>
          </p14:sldIdLst>
        </p14:section>
        <p14:section name="Lab 2" id="{80DDA9FE-34A7-409A-A4E2-8EA21447209B}">
          <p14:sldIdLst>
            <p14:sldId id="329"/>
            <p14:sldId id="330"/>
            <p14:sldId id="331"/>
            <p14:sldId id="332"/>
            <p14:sldId id="333"/>
            <p14:sldId id="334"/>
            <p14:sldId id="396"/>
            <p14:sldId id="336"/>
            <p14:sldId id="397"/>
            <p14:sldId id="338"/>
            <p14:sldId id="398"/>
            <p14:sldId id="399"/>
            <p14:sldId id="341"/>
            <p14:sldId id="400"/>
            <p14:sldId id="343"/>
          </p14:sldIdLst>
        </p14:section>
        <p14:section name="Lab 3" id="{42E051EB-59A7-4250-8B43-ECF97EBEEABF}">
          <p14:sldIdLst>
            <p14:sldId id="401"/>
            <p14:sldId id="345"/>
            <p14:sldId id="346"/>
            <p14:sldId id="347"/>
            <p14:sldId id="348"/>
            <p14:sldId id="349"/>
            <p14:sldId id="350"/>
            <p14:sldId id="351"/>
            <p14:sldId id="352"/>
          </p14:sldIdLst>
        </p14:section>
        <p14:section name="Lab 4" id="{63C5D4A9-A1D9-4C33-B90F-FDB15A25D8BA}">
          <p14:sldIdLst>
            <p14:sldId id="402"/>
            <p14:sldId id="354"/>
            <p14:sldId id="355"/>
            <p14:sldId id="356"/>
            <p14:sldId id="357"/>
            <p14:sldId id="358"/>
            <p14:sldId id="359"/>
            <p14:sldId id="360"/>
            <p14:sldId id="361"/>
          </p14:sldIdLst>
        </p14:section>
        <p14:section name="Lab 5" id="{734CDDA4-E1DE-9F4F-A04A-7221E126A2B2}">
          <p14:sldIdLst>
            <p14:sldId id="403"/>
            <p14:sldId id="404"/>
            <p14:sldId id="405"/>
            <p14:sldId id="406"/>
            <p14:sldId id="408"/>
            <p14:sldId id="4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3960AD"/>
    <a:srgbClr val="FAA54B"/>
    <a:srgbClr val="16FE2C"/>
    <a:srgbClr val="B87A34"/>
    <a:srgbClr val="C8D9F0"/>
    <a:srgbClr val="C8DAF2"/>
    <a:srgbClr val="FFFFFF"/>
    <a:srgbClr val="96C8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5" autoAdjust="0"/>
    <p:restoredTop sz="92602" autoAdjust="0"/>
  </p:normalViewPr>
  <p:slideViewPr>
    <p:cSldViewPr>
      <p:cViewPr varScale="1">
        <p:scale>
          <a:sx n="108" d="100"/>
          <a:sy n="108" d="100"/>
        </p:scale>
        <p:origin x="1326" y="78"/>
      </p:cViewPr>
      <p:guideLst>
        <p:guide orient="horz" pos="2160"/>
        <p:guide pos="2880"/>
      </p:guideLst>
    </p:cSldViewPr>
  </p:slideViewPr>
  <p:outlineViewPr>
    <p:cViewPr>
      <p:scale>
        <a:sx n="33" d="100"/>
        <a:sy n="33" d="100"/>
      </p:scale>
      <p:origin x="128" y="39120"/>
    </p:cViewPr>
  </p:outlineViewPr>
  <p:notesTextViewPr>
    <p:cViewPr>
      <p:scale>
        <a:sx n="100" d="100"/>
        <a:sy n="100" d="100"/>
      </p:scale>
      <p:origin x="0" y="0"/>
    </p:cViewPr>
  </p:notesTextViewPr>
  <p:sorterViewPr>
    <p:cViewPr>
      <p:scale>
        <a:sx n="249" d="100"/>
        <a:sy n="249" d="100"/>
      </p:scale>
      <p:origin x="0" y="0"/>
    </p:cViewPr>
  </p:sorterViewPr>
  <p:notesViewPr>
    <p:cSldViewPr>
      <p:cViewPr varScale="1">
        <p:scale>
          <a:sx n="37" d="100"/>
          <a:sy n="37" d="100"/>
        </p:scale>
        <p:origin x="-197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DFF828-34C1-4349-98B8-B271632522E6}" type="datetimeFigureOut">
              <a:rPr lang="en-US" smtClean="0"/>
              <a:pPr/>
              <a:t>3/12/2016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2BA06D-9F02-4C86-9DD6-EA9EEAA1FBE3}" type="slidenum">
              <a:rPr lang="en-US" smtClean="0"/>
              <a:pPr/>
              <a:t>‹#›</a:t>
            </a:fld>
            <a:endParaRPr lang="en-US"/>
          </a:p>
        </p:txBody>
      </p:sp>
    </p:spTree>
    <p:extLst>
      <p:ext uri="{BB962C8B-B14F-4D97-AF65-F5344CB8AC3E}">
        <p14:creationId xmlns:p14="http://schemas.microsoft.com/office/powerpoint/2010/main" val="3977961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985762-0FEE-41A0-9A1E-74BD829BF921}" type="datetimeFigureOut">
              <a:rPr lang="en-US" smtClean="0"/>
              <a:pPr/>
              <a:t>3/12/2016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07E619-07B5-4423-AB95-BA68FCFF1804}" type="slidenum">
              <a:rPr lang="en-US" smtClean="0"/>
              <a:pPr/>
              <a:t>‹#›</a:t>
            </a:fld>
            <a:endParaRPr lang="en-US"/>
          </a:p>
        </p:txBody>
      </p:sp>
    </p:spTree>
    <p:extLst>
      <p:ext uri="{BB962C8B-B14F-4D97-AF65-F5344CB8AC3E}">
        <p14:creationId xmlns:p14="http://schemas.microsoft.com/office/powerpoint/2010/main" val="42406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module’s IP address.</a:t>
            </a:r>
            <a:endParaRPr lang="en-US" dirty="0"/>
          </a:p>
        </p:txBody>
      </p:sp>
      <p:sp>
        <p:nvSpPr>
          <p:cNvPr id="4" name="Slide Number Placeholder 3"/>
          <p:cNvSpPr>
            <a:spLocks noGrp="1"/>
          </p:cNvSpPr>
          <p:nvPr>
            <p:ph type="sldNum" sz="quarter" idx="10"/>
          </p:nvPr>
        </p:nvSpPr>
        <p:spPr/>
        <p:txBody>
          <a:bodyPr/>
          <a:lstStyle/>
          <a:p>
            <a:fld id="{6A07E619-07B5-4423-AB95-BA68FCFF1804}" type="slidenum">
              <a:rPr lang="en-US" smtClean="0"/>
              <a:pPr/>
              <a:t>23</a:t>
            </a:fld>
            <a:endParaRPr lang="en-US"/>
          </a:p>
        </p:txBody>
      </p:sp>
    </p:spTree>
    <p:extLst>
      <p:ext uri="{BB962C8B-B14F-4D97-AF65-F5344CB8AC3E}">
        <p14:creationId xmlns:p14="http://schemas.microsoft.com/office/powerpoint/2010/main" val="2626595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typing</a:t>
            </a:r>
            <a:r>
              <a:rPr lang="en-US" baseline="0" dirty="0" smtClean="0"/>
              <a:t> ‘get broadcast’ observe interval in </a:t>
            </a:r>
            <a:r>
              <a:rPr lang="en-US" baseline="0" dirty="0" err="1" smtClean="0"/>
              <a:t>Tera</a:t>
            </a:r>
            <a:r>
              <a:rPr lang="en-US" baseline="0" dirty="0" smtClean="0"/>
              <a:t> Term</a:t>
            </a:r>
          </a:p>
          <a:p>
            <a:endParaRPr lang="en-US" baseline="0" dirty="0" smtClean="0"/>
          </a:p>
          <a:p>
            <a:r>
              <a:rPr lang="en-US" baseline="0" dirty="0" smtClean="0"/>
              <a:t>Set b  I 3 </a:t>
            </a:r>
            <a:endParaRPr lang="en-US" dirty="0"/>
          </a:p>
        </p:txBody>
      </p:sp>
      <p:sp>
        <p:nvSpPr>
          <p:cNvPr id="4" name="Slide Number Placeholder 3"/>
          <p:cNvSpPr>
            <a:spLocks noGrp="1"/>
          </p:cNvSpPr>
          <p:nvPr>
            <p:ph type="sldNum" sz="quarter" idx="10"/>
          </p:nvPr>
        </p:nvSpPr>
        <p:spPr/>
        <p:txBody>
          <a:bodyPr/>
          <a:lstStyle/>
          <a:p>
            <a:fld id="{6A07E619-07B5-4423-AB95-BA68FCFF1804}" type="slidenum">
              <a:rPr lang="en-US" smtClean="0"/>
              <a:pPr/>
              <a:t>27</a:t>
            </a:fld>
            <a:endParaRPr lang="en-US"/>
          </a:p>
        </p:txBody>
      </p:sp>
    </p:spTree>
    <p:extLst>
      <p:ext uri="{BB962C8B-B14F-4D97-AF65-F5344CB8AC3E}">
        <p14:creationId xmlns:p14="http://schemas.microsoft.com/office/powerpoint/2010/main" val="2529479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JoinTmr</a:t>
            </a:r>
            <a:r>
              <a:rPr lang="en-US" baseline="0" dirty="0" smtClean="0"/>
              <a:t> = time will to wait for AP (</a:t>
            </a:r>
            <a:r>
              <a:rPr lang="en-US" baseline="0" dirty="0" err="1" smtClean="0"/>
              <a:t>WiFi</a:t>
            </a:r>
            <a:r>
              <a:rPr lang="en-US" baseline="0" dirty="0" smtClean="0"/>
              <a:t> </a:t>
            </a:r>
            <a:r>
              <a:rPr lang="en-US" baseline="0" dirty="0" err="1" smtClean="0"/>
              <a:t>std</a:t>
            </a:r>
            <a:r>
              <a:rPr lang="en-US" baseline="0" dirty="0" smtClean="0"/>
              <a:t> is 250mS, we set default to 1000mS since </a:t>
            </a:r>
            <a:r>
              <a:rPr lang="en-US" baseline="0" dirty="0" err="1" smtClean="0"/>
              <a:t>DLink</a:t>
            </a:r>
            <a:r>
              <a:rPr lang="en-US" baseline="0" dirty="0" smtClean="0"/>
              <a:t> is slow)</a:t>
            </a:r>
          </a:p>
          <a:p>
            <a:r>
              <a:rPr lang="en-US" baseline="0" dirty="0" smtClean="0"/>
              <a:t>Replace = 0x24   - this </a:t>
            </a:r>
            <a:r>
              <a:rPr lang="en-US" baseline="0" dirty="0" err="1" smtClean="0"/>
              <a:t>si</a:t>
            </a:r>
            <a:r>
              <a:rPr lang="en-US" baseline="0" dirty="0" smtClean="0"/>
              <a:t> the alternative character ($)</a:t>
            </a:r>
            <a:endParaRPr lang="en-US" dirty="0" smtClean="0"/>
          </a:p>
          <a:p>
            <a:endParaRPr lang="en-US" dirty="0" smtClean="0"/>
          </a:p>
          <a:p>
            <a:endParaRPr lang="en-US" dirty="0" smtClean="0"/>
          </a:p>
          <a:p>
            <a:endParaRPr lang="en-US" dirty="0" smtClean="0"/>
          </a:p>
          <a:p>
            <a:r>
              <a:rPr lang="en-US" dirty="0" smtClean="0"/>
              <a:t>Remember if someone uses a space then they need</a:t>
            </a:r>
            <a:r>
              <a:rPr lang="en-US" baseline="0" dirty="0" smtClean="0"/>
              <a:t> to remember to use a replacement character else the latter part of the name will be missing.</a:t>
            </a:r>
          </a:p>
          <a:p>
            <a:endParaRPr lang="en-US" baseline="0" dirty="0" smtClean="0"/>
          </a:p>
          <a:p>
            <a:r>
              <a:rPr lang="en-US" baseline="0" dirty="0" smtClean="0"/>
              <a:t>See current port number with get broadcast, should be 55555 from earlier. Set b p 50000 will change it. Note </a:t>
            </a:r>
            <a:r>
              <a:rPr lang="en-US" baseline="0" dirty="0" err="1" smtClean="0"/>
              <a:t>PortPeeker</a:t>
            </a:r>
            <a:r>
              <a:rPr lang="en-US" baseline="0" dirty="0" smtClean="0"/>
              <a:t> will stop seeing the broadcast.</a:t>
            </a:r>
          </a:p>
          <a:p>
            <a:endParaRPr lang="en-US" baseline="0" dirty="0" smtClean="0"/>
          </a:p>
          <a:p>
            <a:r>
              <a:rPr lang="en-US" baseline="0" dirty="0" smtClean="0"/>
              <a:t>What will happen if you changed the BCAST from 255.255.255.255  to a specific address? – Message is sent to that particular address, not entire subnet.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07E619-07B5-4423-AB95-BA68FCFF1804}" type="slidenum">
              <a:rPr lang="en-US" smtClean="0"/>
              <a:pPr/>
              <a:t>28</a:t>
            </a:fld>
            <a:endParaRPr lang="en-US"/>
          </a:p>
        </p:txBody>
      </p:sp>
    </p:spTree>
    <p:extLst>
      <p:ext uri="{BB962C8B-B14F-4D97-AF65-F5344CB8AC3E}">
        <p14:creationId xmlns:p14="http://schemas.microsoft.com/office/powerpoint/2010/main" val="396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 </a:t>
            </a:r>
            <a:r>
              <a:rPr lang="en-US" dirty="0" err="1" smtClean="0"/>
              <a:t>ip</a:t>
            </a:r>
            <a:r>
              <a:rPr lang="en-US" dirty="0" smtClean="0"/>
              <a:t> host to 0.0.0.0</a:t>
            </a:r>
            <a:r>
              <a:rPr lang="en-US" baseline="0" dirty="0" smtClean="0"/>
              <a:t> ensure unit doesn’t talk to anyone</a:t>
            </a:r>
          </a:p>
          <a:p>
            <a:r>
              <a:rPr lang="en-US" baseline="0" dirty="0" smtClean="0"/>
              <a:t>The magic comes about because module 1 learns the address when module 2 talks to it.</a:t>
            </a:r>
            <a:endParaRPr lang="en-US" dirty="0"/>
          </a:p>
        </p:txBody>
      </p:sp>
      <p:sp>
        <p:nvSpPr>
          <p:cNvPr id="4" name="Slide Number Placeholder 3"/>
          <p:cNvSpPr>
            <a:spLocks noGrp="1"/>
          </p:cNvSpPr>
          <p:nvPr>
            <p:ph type="sldNum" sz="quarter" idx="10"/>
          </p:nvPr>
        </p:nvSpPr>
        <p:spPr/>
        <p:txBody>
          <a:bodyPr/>
          <a:lstStyle/>
          <a:p>
            <a:fld id="{6A07E619-07B5-4423-AB95-BA68FCFF1804}" type="slidenum">
              <a:rPr lang="en-US" smtClean="0"/>
              <a:pPr/>
              <a:t>30</a:t>
            </a:fld>
            <a:endParaRPr lang="en-US"/>
          </a:p>
        </p:txBody>
      </p:sp>
    </p:spTree>
    <p:extLst>
      <p:ext uri="{BB962C8B-B14F-4D97-AF65-F5344CB8AC3E}">
        <p14:creationId xmlns:p14="http://schemas.microsoft.com/office/powerpoint/2010/main" val="35471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open a new</a:t>
            </a:r>
            <a:r>
              <a:rPr lang="en-US" baseline="0" dirty="0" smtClean="0"/>
              <a:t> </a:t>
            </a:r>
            <a:r>
              <a:rPr lang="en-US" baseline="0" dirty="0" err="1" smtClean="0"/>
              <a:t>Tera</a:t>
            </a:r>
            <a:r>
              <a:rPr lang="en-US" baseline="0" dirty="0" smtClean="0"/>
              <a:t> Term – open a new connection within the existing instance.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07E619-07B5-4423-AB95-BA68FCFF1804}" type="slidenum">
              <a:rPr lang="en-US" smtClean="0"/>
              <a:pPr/>
              <a:t>36</a:t>
            </a:fld>
            <a:endParaRPr lang="en-US"/>
          </a:p>
        </p:txBody>
      </p:sp>
    </p:spTree>
    <p:extLst>
      <p:ext uri="{BB962C8B-B14F-4D97-AF65-F5344CB8AC3E}">
        <p14:creationId xmlns:p14="http://schemas.microsoft.com/office/powerpoint/2010/main" val="856755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will be typed into</a:t>
            </a:r>
            <a:r>
              <a:rPr lang="en-US" baseline="0" dirty="0" smtClean="0"/>
              <a:t> the module on this slide. This is just an intro.</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07E619-07B5-4423-AB95-BA68FCFF1804}" type="slidenum">
              <a:rPr lang="en-US" smtClean="0"/>
              <a:pPr/>
              <a:t>39</a:t>
            </a:fld>
            <a:endParaRPr lang="en-US"/>
          </a:p>
        </p:txBody>
      </p:sp>
    </p:spTree>
    <p:extLst>
      <p:ext uri="{BB962C8B-B14F-4D97-AF65-F5344CB8AC3E}">
        <p14:creationId xmlns:p14="http://schemas.microsoft.com/office/powerpoint/2010/main" val="765909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0" y="0"/>
            <a:ext cx="9144000" cy="6858000"/>
          </a:xfrm>
          <a:prstGeom prst="rect">
            <a:avLst/>
          </a:prstGeom>
          <a:gradFill rotWithShape="1">
            <a:gsLst>
              <a:gs pos="0">
                <a:schemeClr val="bg2"/>
              </a:gs>
              <a:gs pos="50000">
                <a:schemeClr val="bg1"/>
              </a:gs>
              <a:gs pos="100000">
                <a:schemeClr val="bg2"/>
              </a:gs>
            </a:gsLst>
            <a:lin ang="5400000" scaled="1"/>
          </a:gradFill>
          <a:ln w="9525">
            <a:noFill/>
            <a:miter lim="800000"/>
            <a:headEnd/>
            <a:tailEnd/>
          </a:ln>
          <a:effectLst/>
        </p:spPr>
        <p:txBody>
          <a:bodyPr wrap="none" anchor="ctr"/>
          <a:lstStyle/>
          <a:p>
            <a:pPr>
              <a:defRPr/>
            </a:pPr>
            <a:endParaRPr lang="en-US">
              <a:latin typeface="Arial" charset="0"/>
              <a:ea typeface="+mn-ea"/>
            </a:endParaRPr>
          </a:p>
        </p:txBody>
      </p:sp>
      <p:pic>
        <p:nvPicPr>
          <p:cNvPr id="5" name="Picture 8" descr="MICV4C"/>
          <p:cNvPicPr>
            <a:picLocks noChangeAspect="1" noChangeArrowheads="1"/>
          </p:cNvPicPr>
          <p:nvPr/>
        </p:nvPicPr>
        <p:blipFill>
          <a:blip r:embed="rId2" cstate="print"/>
          <a:srcRect/>
          <a:stretch>
            <a:fillRect/>
          </a:stretch>
        </p:blipFill>
        <p:spPr bwMode="auto">
          <a:xfrm>
            <a:off x="2819400" y="838200"/>
            <a:ext cx="3505200" cy="1828800"/>
          </a:xfrm>
          <a:prstGeom prst="rect">
            <a:avLst/>
          </a:prstGeom>
          <a:noFill/>
          <a:ln w="9525">
            <a:noFill/>
            <a:miter lim="800000"/>
            <a:headEnd/>
            <a:tailEnd/>
          </a:ln>
        </p:spPr>
      </p:pic>
      <p:sp>
        <p:nvSpPr>
          <p:cNvPr id="6" name="Text Box 9"/>
          <p:cNvSpPr txBox="1">
            <a:spLocks noChangeArrowheads="1"/>
          </p:cNvSpPr>
          <p:nvPr/>
        </p:nvSpPr>
        <p:spPr bwMode="auto">
          <a:xfrm>
            <a:off x="0" y="6629400"/>
            <a:ext cx="2286000" cy="274638"/>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defRPr/>
            </a:pPr>
            <a:endParaRPr lang="en-US" sz="1200" smtClean="0"/>
          </a:p>
        </p:txBody>
      </p:sp>
      <p:grpSp>
        <p:nvGrpSpPr>
          <p:cNvPr id="2" name="Group 16"/>
          <p:cNvGrpSpPr>
            <a:grpSpLocks/>
          </p:cNvGrpSpPr>
          <p:nvPr/>
        </p:nvGrpSpPr>
        <p:grpSpPr bwMode="auto">
          <a:xfrm rot="10800000">
            <a:off x="76200" y="6553200"/>
            <a:ext cx="8991600" cy="152400"/>
            <a:chOff x="48" y="720"/>
            <a:chExt cx="5664" cy="96"/>
          </a:xfrm>
        </p:grpSpPr>
        <p:sp>
          <p:nvSpPr>
            <p:cNvPr id="8" name="Line 17"/>
            <p:cNvSpPr>
              <a:spLocks noChangeShapeType="1"/>
            </p:cNvSpPr>
            <p:nvPr userDrawn="1"/>
          </p:nvSpPr>
          <p:spPr bwMode="auto">
            <a:xfrm>
              <a:off x="82" y="770"/>
              <a:ext cx="5568" cy="0"/>
            </a:xfrm>
            <a:prstGeom prst="line">
              <a:avLst/>
            </a:prstGeom>
            <a:noFill/>
            <a:ln w="25400">
              <a:solidFill>
                <a:srgbClr val="FF0000"/>
              </a:solidFill>
              <a:round/>
              <a:headEnd/>
              <a:tailEnd/>
            </a:ln>
          </p:spPr>
          <p:txBody>
            <a:bodyPr/>
            <a:lstStyle/>
            <a:p>
              <a:endParaRPr lang="en-US"/>
            </a:p>
          </p:txBody>
        </p:sp>
        <p:sp>
          <p:nvSpPr>
            <p:cNvPr id="9" name="Rectangle 18"/>
            <p:cNvSpPr>
              <a:spLocks noChangeArrowheads="1"/>
            </p:cNvSpPr>
            <p:nvPr userDrawn="1"/>
          </p:nvSpPr>
          <p:spPr bwMode="auto">
            <a:xfrm>
              <a:off x="5650" y="722"/>
              <a:ext cx="96" cy="96"/>
            </a:xfrm>
            <a:prstGeom prst="rect">
              <a:avLst/>
            </a:prstGeom>
            <a:solidFill>
              <a:srgbClr val="FF0000"/>
            </a:solidFill>
            <a:ln w="9525">
              <a:noFill/>
              <a:miter lim="800000"/>
              <a:headEnd/>
              <a:tailEnd/>
            </a:ln>
          </p:spPr>
          <p:txBody>
            <a:bodyPr wrap="none" anchor="ctr"/>
            <a:lstStyle/>
            <a:p>
              <a:endParaRPr lang="en-US"/>
            </a:p>
          </p:txBody>
        </p:sp>
      </p:grpSp>
      <p:sp>
        <p:nvSpPr>
          <p:cNvPr id="10" name="Text Box 19"/>
          <p:cNvSpPr txBox="1">
            <a:spLocks noChangeArrowheads="1"/>
          </p:cNvSpPr>
          <p:nvPr/>
        </p:nvSpPr>
        <p:spPr bwMode="auto">
          <a:xfrm>
            <a:off x="3657600" y="6621463"/>
            <a:ext cx="3124200" cy="274637"/>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defRPr/>
            </a:pPr>
            <a:r>
              <a:rPr lang="en-US" sz="1200" dirty="0" smtClean="0"/>
              <a:t>Wireless Products Division</a:t>
            </a:r>
          </a:p>
        </p:txBody>
      </p:sp>
      <p:sp>
        <p:nvSpPr>
          <p:cNvPr id="19458" name="Rectangle 2"/>
          <p:cNvSpPr>
            <a:spLocks noGrp="1" noChangeArrowheads="1"/>
          </p:cNvSpPr>
          <p:nvPr>
            <p:ph type="ctrTitle"/>
          </p:nvPr>
        </p:nvSpPr>
        <p:spPr>
          <a:xfrm>
            <a:off x="685800" y="2740025"/>
            <a:ext cx="7772400" cy="1470025"/>
          </a:xfrm>
        </p:spPr>
        <p:txBody>
          <a:bodyPr/>
          <a:lstStyle>
            <a:lvl1pPr>
              <a:defRPr/>
            </a:lvl1pPr>
          </a:lstStyle>
          <a:p>
            <a:r>
              <a:rPr lang="en-US" smtClean="0"/>
              <a:t>Click to edit Master title style</a:t>
            </a:r>
            <a:endParaRPr lang="en-US"/>
          </a:p>
        </p:txBody>
      </p:sp>
      <p:sp>
        <p:nvSpPr>
          <p:cNvPr id="19459" name="Rectangle 3"/>
          <p:cNvSpPr>
            <a:spLocks noGrp="1" noChangeArrowheads="1"/>
          </p:cNvSpPr>
          <p:nvPr>
            <p:ph type="subTitle" idx="1"/>
          </p:nvPr>
        </p:nvSpPr>
        <p:spPr>
          <a:xfrm>
            <a:off x="1371600" y="4495800"/>
            <a:ext cx="6400800" cy="1752600"/>
          </a:xfrm>
        </p:spPr>
        <p:txBody>
          <a:bodyPr/>
          <a:lstStyle>
            <a:lvl1pPr marL="0" indent="0" algn="ctr">
              <a:buFont typeface="Monotype Sorts" pitchFamily="2" charset="2"/>
              <a:buNone/>
              <a:defRPr sz="2800"/>
            </a:lvl1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8438"/>
            <a:ext cx="2057400" cy="56991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8438"/>
            <a:ext cx="6019800" cy="5699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0" y="198438"/>
            <a:ext cx="6781800" cy="8683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3716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05000" y="198438"/>
            <a:ext cx="6781800" cy="8683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371600"/>
            <a:ext cx="8229600" cy="4525963"/>
          </a:xfrm>
        </p:spPr>
        <p:txBody>
          <a:bodyPr/>
          <a:lstStyle/>
          <a:p>
            <a:pPr lvl="0"/>
            <a:r>
              <a:rPr lang="en-US" noProof="0" smtClean="0"/>
              <a:t>Click icon to add table</a:t>
            </a:r>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4038600"/>
            <a:ext cx="9144000" cy="2819400"/>
          </a:xfrm>
          <a:prstGeom prst="rect">
            <a:avLst/>
          </a:prstGeom>
          <a:solidFill>
            <a:schemeClr val="bg1"/>
          </a:solidFill>
          <a:ln w="25400">
            <a:noFill/>
            <a:miter lim="800000"/>
            <a:headEnd/>
            <a:tailEnd/>
          </a:ln>
          <a:effectLst/>
        </p:spPr>
        <p:txBody>
          <a:bodyPr wrap="none" anchor="ctr"/>
          <a:lstStyle/>
          <a:p>
            <a:pPr algn="ctr" eaLnBrk="0" hangingPunct="0">
              <a:defRPr/>
            </a:pPr>
            <a:endParaRPr lang="en-US" sz="1000" b="1">
              <a:solidFill>
                <a:srgbClr val="33CC33"/>
              </a:solidFill>
              <a:effectLst>
                <a:outerShdw blurRad="38100" dist="38100" dir="2700000" algn="tl">
                  <a:srgbClr val="C0C0C0"/>
                </a:outerShdw>
              </a:effectLst>
              <a:latin typeface="Arial" charset="0"/>
              <a:ea typeface="+mn-ea"/>
            </a:endParaRPr>
          </a:p>
        </p:txBody>
      </p:sp>
      <p:sp>
        <p:nvSpPr>
          <p:cNvPr id="5" name="Text Box 4"/>
          <p:cNvSpPr txBox="1">
            <a:spLocks noChangeArrowheads="1"/>
          </p:cNvSpPr>
          <p:nvPr/>
        </p:nvSpPr>
        <p:spPr bwMode="auto">
          <a:xfrm>
            <a:off x="228600" y="6719888"/>
            <a:ext cx="8610600" cy="198437"/>
          </a:xfrm>
          <a:prstGeom prst="rect">
            <a:avLst/>
          </a:prstGeom>
          <a:noFill/>
          <a:ln w="12700">
            <a:noFill/>
            <a:miter lim="800000"/>
            <a:headEnd/>
            <a:tailEnd/>
          </a:ln>
        </p:spPr>
        <p:txBody>
          <a:bodyPr>
            <a:spAutoFit/>
          </a:bodyPr>
          <a:lstStyle/>
          <a:p>
            <a:pPr eaLnBrk="0" hangingPunct="0">
              <a:spcBef>
                <a:spcPct val="50000"/>
              </a:spcBef>
              <a:tabLst>
                <a:tab pos="4178300" algn="l"/>
                <a:tab pos="7493000" algn="l"/>
              </a:tabLst>
            </a:pPr>
            <a:r>
              <a:rPr lang="en-US" sz="700">
                <a:solidFill>
                  <a:schemeClr val="bg1"/>
                </a:solidFill>
              </a:rPr>
              <a:t>© 2008 Microchip Technology Incorporated. All Rights Reserved. 	Class Title	Slide      </a:t>
            </a:r>
            <a:fld id="{2E9E78CB-7D17-43B4-980B-9DFE4FD99E88}" type="slidenum">
              <a:rPr lang="en-US" sz="700">
                <a:solidFill>
                  <a:schemeClr val="bg1"/>
                </a:solidFill>
              </a:rPr>
              <a:pPr eaLnBrk="0" hangingPunct="0">
                <a:spcBef>
                  <a:spcPct val="50000"/>
                </a:spcBef>
                <a:tabLst>
                  <a:tab pos="4178300" algn="l"/>
                  <a:tab pos="7493000" algn="l"/>
                </a:tabLst>
              </a:pPr>
              <a:t>‹#›</a:t>
            </a:fld>
            <a:endParaRPr lang="en-US" sz="700">
              <a:solidFill>
                <a:schemeClr val="bg1"/>
              </a:solidFill>
            </a:endParaRPr>
          </a:p>
        </p:txBody>
      </p:sp>
      <p:sp>
        <p:nvSpPr>
          <p:cNvPr id="6" name="Line 5"/>
          <p:cNvSpPr>
            <a:spLocks noChangeShapeType="1"/>
          </p:cNvSpPr>
          <p:nvPr/>
        </p:nvSpPr>
        <p:spPr bwMode="auto">
          <a:xfrm>
            <a:off x="228600" y="6705600"/>
            <a:ext cx="8763000" cy="0"/>
          </a:xfrm>
          <a:prstGeom prst="line">
            <a:avLst/>
          </a:prstGeom>
          <a:noFill/>
          <a:ln w="12700">
            <a:solidFill>
              <a:schemeClr val="bg1"/>
            </a:solidFill>
            <a:round/>
            <a:headEnd/>
            <a:tailEnd/>
          </a:ln>
        </p:spPr>
        <p:txBody>
          <a:bodyPr wrap="none" anchor="ctr"/>
          <a:lstStyle/>
          <a:p>
            <a:endParaRPr lang="en-US"/>
          </a:p>
        </p:txBody>
      </p:sp>
      <p:sp>
        <p:nvSpPr>
          <p:cNvPr id="34822" name="Rectangle 6"/>
          <p:cNvSpPr>
            <a:spLocks noGrp="1" noChangeArrowheads="1"/>
          </p:cNvSpPr>
          <p:nvPr>
            <p:ph type="ctrTitle" sz="quarter"/>
          </p:nvPr>
        </p:nvSpPr>
        <p:spPr>
          <a:xfrm>
            <a:off x="685800" y="4267200"/>
            <a:ext cx="7772400" cy="762000"/>
          </a:xfrm>
          <a:ln w="9525"/>
        </p:spPr>
        <p:txBody>
          <a:bodyPr lIns="91440" tIns="45720" rIns="91440" bIns="45720"/>
          <a:lstStyle>
            <a:lvl1pPr>
              <a:defRPr>
                <a:solidFill>
                  <a:schemeClr val="tx1"/>
                </a:solidFill>
              </a:defRPr>
            </a:lvl1pPr>
          </a:lstStyle>
          <a:p>
            <a:r>
              <a:rPr lang="en-US" smtClean="0"/>
              <a:t>Click to edit Master title style</a:t>
            </a:r>
            <a:endParaRPr lang="en-US"/>
          </a:p>
        </p:txBody>
      </p:sp>
      <p:sp>
        <p:nvSpPr>
          <p:cNvPr id="34823" name="Rectangle 7"/>
          <p:cNvSpPr>
            <a:spLocks noGrp="1" noChangeArrowheads="1"/>
          </p:cNvSpPr>
          <p:nvPr>
            <p:ph type="subTitle" sz="quarter" idx="1"/>
          </p:nvPr>
        </p:nvSpPr>
        <p:spPr>
          <a:xfrm>
            <a:off x="-304800" y="5334000"/>
            <a:ext cx="9753600" cy="1752600"/>
          </a:xfrm>
          <a:ln w="9525"/>
        </p:spPr>
        <p:txBody>
          <a:bodyPr lIns="91440" tIns="45720" rIns="91440" bIns="45720"/>
          <a:lstStyle>
            <a:lvl1pPr marL="0" indent="0" algn="ctr">
              <a:buFont typeface="Monotype Sorts" pitchFamily="2" charset="2"/>
              <a:buNone/>
              <a:defRPr sz="4800">
                <a:solidFill>
                  <a:schemeClr val="tx1"/>
                </a:solidFill>
              </a:defRPr>
            </a:lvl1pPr>
          </a:lstStyle>
          <a:p>
            <a:r>
              <a:rPr lang="en-US" smtClean="0"/>
              <a:t>Click to edit Master subtitle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1371600"/>
            <a:ext cx="43053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371600"/>
            <a:ext cx="43053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0375" y="274638"/>
            <a:ext cx="2193925" cy="6126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274638"/>
            <a:ext cx="6429375" cy="6126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3.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0" y="198438"/>
            <a:ext cx="67818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2" name="Group 15"/>
          <p:cNvGrpSpPr>
            <a:grpSpLocks/>
          </p:cNvGrpSpPr>
          <p:nvPr/>
        </p:nvGrpSpPr>
        <p:grpSpPr bwMode="auto">
          <a:xfrm>
            <a:off x="76200" y="1143000"/>
            <a:ext cx="8991600" cy="152400"/>
            <a:chOff x="48" y="720"/>
            <a:chExt cx="5664" cy="96"/>
          </a:xfrm>
        </p:grpSpPr>
        <p:sp>
          <p:nvSpPr>
            <p:cNvPr id="1035" name="Line 7"/>
            <p:cNvSpPr>
              <a:spLocks noChangeShapeType="1"/>
            </p:cNvSpPr>
            <p:nvPr userDrawn="1"/>
          </p:nvSpPr>
          <p:spPr bwMode="auto">
            <a:xfrm>
              <a:off x="48" y="768"/>
              <a:ext cx="5568" cy="0"/>
            </a:xfrm>
            <a:prstGeom prst="line">
              <a:avLst/>
            </a:prstGeom>
            <a:noFill/>
            <a:ln w="25400">
              <a:solidFill>
                <a:srgbClr val="FF0000"/>
              </a:solidFill>
              <a:round/>
              <a:headEnd/>
              <a:tailEnd/>
            </a:ln>
          </p:spPr>
          <p:txBody>
            <a:bodyPr/>
            <a:lstStyle/>
            <a:p>
              <a:endParaRPr lang="en-US"/>
            </a:p>
          </p:txBody>
        </p:sp>
        <p:sp>
          <p:nvSpPr>
            <p:cNvPr id="1036" name="Rectangle 8"/>
            <p:cNvSpPr>
              <a:spLocks noChangeArrowheads="1"/>
            </p:cNvSpPr>
            <p:nvPr userDrawn="1"/>
          </p:nvSpPr>
          <p:spPr bwMode="auto">
            <a:xfrm>
              <a:off x="5616" y="720"/>
              <a:ext cx="96" cy="96"/>
            </a:xfrm>
            <a:prstGeom prst="rect">
              <a:avLst/>
            </a:prstGeom>
            <a:solidFill>
              <a:srgbClr val="FF0000"/>
            </a:solidFill>
            <a:ln w="9525">
              <a:noFill/>
              <a:miter lim="800000"/>
              <a:headEnd/>
              <a:tailEnd/>
            </a:ln>
          </p:spPr>
          <p:txBody>
            <a:bodyPr wrap="none" anchor="ctr"/>
            <a:lstStyle/>
            <a:p>
              <a:endParaRPr lang="en-US"/>
            </a:p>
          </p:txBody>
        </p:sp>
      </p:grpSp>
      <p:sp>
        <p:nvSpPr>
          <p:cNvPr id="1029" name="Text Box 12"/>
          <p:cNvSpPr txBox="1">
            <a:spLocks noChangeArrowheads="1"/>
          </p:cNvSpPr>
          <p:nvPr/>
        </p:nvSpPr>
        <p:spPr bwMode="auto">
          <a:xfrm>
            <a:off x="8458200" y="6629400"/>
            <a:ext cx="838200" cy="274638"/>
          </a:xfrm>
          <a:prstGeom prst="rect">
            <a:avLst/>
          </a:prstGeom>
          <a:noFill/>
          <a:ln w="9525">
            <a:noFill/>
            <a:miter lim="800000"/>
            <a:headEnd/>
            <a:tailEnd/>
          </a:ln>
        </p:spPr>
        <p:txBody>
          <a:bodyPr>
            <a:spAutoFit/>
          </a:bodyPr>
          <a:lstStyle/>
          <a:p>
            <a:pPr>
              <a:spcBef>
                <a:spcPct val="50000"/>
              </a:spcBef>
            </a:pPr>
            <a:fld id="{AEF2DC29-6D3F-4D87-919E-9682065A5287}" type="slidenum">
              <a:rPr lang="en-US" sz="1200"/>
              <a:pPr>
                <a:spcBef>
                  <a:spcPct val="50000"/>
                </a:spcBef>
              </a:pPr>
              <a:t>‹#›</a:t>
            </a:fld>
            <a:endParaRPr lang="en-US" sz="1200"/>
          </a:p>
        </p:txBody>
      </p:sp>
      <p:pic>
        <p:nvPicPr>
          <p:cNvPr id="1030" name="Picture 14" descr="logoV2"/>
          <p:cNvPicPr>
            <a:picLocks noChangeAspect="1" noChangeArrowheads="1"/>
          </p:cNvPicPr>
          <p:nvPr/>
        </p:nvPicPr>
        <p:blipFill>
          <a:blip r:embed="rId15" cstate="print"/>
          <a:srcRect/>
          <a:stretch>
            <a:fillRect/>
          </a:stretch>
        </p:blipFill>
        <p:spPr bwMode="auto">
          <a:xfrm>
            <a:off x="152400" y="79375"/>
            <a:ext cx="1524000" cy="1063625"/>
          </a:xfrm>
          <a:prstGeom prst="rect">
            <a:avLst/>
          </a:prstGeom>
          <a:noFill/>
          <a:ln w="9525">
            <a:noFill/>
            <a:miter lim="800000"/>
            <a:headEnd/>
            <a:tailEnd/>
          </a:ln>
        </p:spPr>
      </p:pic>
      <p:grpSp>
        <p:nvGrpSpPr>
          <p:cNvPr id="3" name="Group 16"/>
          <p:cNvGrpSpPr>
            <a:grpSpLocks/>
          </p:cNvGrpSpPr>
          <p:nvPr/>
        </p:nvGrpSpPr>
        <p:grpSpPr bwMode="auto">
          <a:xfrm rot="10800000">
            <a:off x="76200" y="6553200"/>
            <a:ext cx="8991600" cy="152400"/>
            <a:chOff x="48" y="720"/>
            <a:chExt cx="5664" cy="96"/>
          </a:xfrm>
        </p:grpSpPr>
        <p:sp>
          <p:nvSpPr>
            <p:cNvPr id="1033" name="Line 17"/>
            <p:cNvSpPr>
              <a:spLocks noChangeShapeType="1"/>
            </p:cNvSpPr>
            <p:nvPr userDrawn="1"/>
          </p:nvSpPr>
          <p:spPr bwMode="auto">
            <a:xfrm>
              <a:off x="82" y="770"/>
              <a:ext cx="5568" cy="0"/>
            </a:xfrm>
            <a:prstGeom prst="line">
              <a:avLst/>
            </a:prstGeom>
            <a:noFill/>
            <a:ln w="25400">
              <a:solidFill>
                <a:srgbClr val="FF0000"/>
              </a:solidFill>
              <a:round/>
              <a:headEnd/>
              <a:tailEnd/>
            </a:ln>
          </p:spPr>
          <p:txBody>
            <a:bodyPr/>
            <a:lstStyle/>
            <a:p>
              <a:endParaRPr lang="en-US"/>
            </a:p>
          </p:txBody>
        </p:sp>
        <p:sp>
          <p:nvSpPr>
            <p:cNvPr id="1034" name="Rectangle 18"/>
            <p:cNvSpPr>
              <a:spLocks noChangeArrowheads="1"/>
            </p:cNvSpPr>
            <p:nvPr userDrawn="1"/>
          </p:nvSpPr>
          <p:spPr bwMode="auto">
            <a:xfrm>
              <a:off x="5650" y="722"/>
              <a:ext cx="96" cy="96"/>
            </a:xfrm>
            <a:prstGeom prst="rect">
              <a:avLst/>
            </a:prstGeom>
            <a:solidFill>
              <a:srgbClr val="FF0000"/>
            </a:solidFill>
            <a:ln w="9525">
              <a:noFill/>
              <a:miter lim="800000"/>
              <a:headEnd/>
              <a:tailEnd/>
            </a:ln>
          </p:spPr>
          <p:txBody>
            <a:bodyPr wrap="none" anchor="ctr"/>
            <a:lstStyle/>
            <a:p>
              <a:endParaRPr lang="en-US"/>
            </a:p>
          </p:txBody>
        </p:sp>
      </p:grpSp>
      <p:sp>
        <p:nvSpPr>
          <p:cNvPr id="1032" name="Text Box 19"/>
          <p:cNvSpPr txBox="1">
            <a:spLocks noChangeArrowheads="1"/>
          </p:cNvSpPr>
          <p:nvPr/>
        </p:nvSpPr>
        <p:spPr bwMode="auto">
          <a:xfrm>
            <a:off x="3657600" y="6621463"/>
            <a:ext cx="3124200" cy="274637"/>
          </a:xfrm>
          <a:prstGeom prst="rect">
            <a:avLst/>
          </a:prstGeom>
          <a:noFill/>
          <a:ln>
            <a:noFill/>
          </a:ln>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defRPr/>
            </a:pPr>
            <a:r>
              <a:rPr lang="en-US" sz="1200" dirty="0" smtClean="0"/>
              <a:t>Wireless Products Division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ctr" rtl="0" eaLnBrk="1" fontAlgn="base" hangingPunct="1">
        <a:lnSpc>
          <a:spcPct val="75000"/>
        </a:lnSpc>
        <a:spcBef>
          <a:spcPct val="0"/>
        </a:spcBef>
        <a:spcAft>
          <a:spcPct val="0"/>
        </a:spcAft>
        <a:defRPr sz="4000" b="1">
          <a:solidFill>
            <a:schemeClr val="tx2"/>
          </a:solidFill>
          <a:latin typeface="+mj-lt"/>
          <a:ea typeface="ＭＳ Ｐゴシック" charset="0"/>
          <a:cs typeface="ＭＳ Ｐゴシック" charset="0"/>
        </a:defRPr>
      </a:lvl1pPr>
      <a:lvl2pPr algn="ctr" rtl="0" eaLnBrk="1" fontAlgn="base" hangingPunct="1">
        <a:lnSpc>
          <a:spcPct val="75000"/>
        </a:lnSpc>
        <a:spcBef>
          <a:spcPct val="0"/>
        </a:spcBef>
        <a:spcAft>
          <a:spcPct val="0"/>
        </a:spcAft>
        <a:defRPr sz="4000" b="1">
          <a:solidFill>
            <a:schemeClr val="tx2"/>
          </a:solidFill>
          <a:latin typeface="Arial" charset="0"/>
          <a:ea typeface="ＭＳ Ｐゴシック" charset="0"/>
          <a:cs typeface="ＭＳ Ｐゴシック" charset="0"/>
        </a:defRPr>
      </a:lvl2pPr>
      <a:lvl3pPr algn="ctr" rtl="0" eaLnBrk="1" fontAlgn="base" hangingPunct="1">
        <a:lnSpc>
          <a:spcPct val="75000"/>
        </a:lnSpc>
        <a:spcBef>
          <a:spcPct val="0"/>
        </a:spcBef>
        <a:spcAft>
          <a:spcPct val="0"/>
        </a:spcAft>
        <a:defRPr sz="4000" b="1">
          <a:solidFill>
            <a:schemeClr val="tx2"/>
          </a:solidFill>
          <a:latin typeface="Arial" charset="0"/>
          <a:ea typeface="ＭＳ Ｐゴシック" charset="0"/>
          <a:cs typeface="ＭＳ Ｐゴシック" charset="0"/>
        </a:defRPr>
      </a:lvl3pPr>
      <a:lvl4pPr algn="ctr" rtl="0" eaLnBrk="1" fontAlgn="base" hangingPunct="1">
        <a:lnSpc>
          <a:spcPct val="75000"/>
        </a:lnSpc>
        <a:spcBef>
          <a:spcPct val="0"/>
        </a:spcBef>
        <a:spcAft>
          <a:spcPct val="0"/>
        </a:spcAft>
        <a:defRPr sz="4000" b="1">
          <a:solidFill>
            <a:schemeClr val="tx2"/>
          </a:solidFill>
          <a:latin typeface="Arial" charset="0"/>
          <a:ea typeface="ＭＳ Ｐゴシック" charset="0"/>
          <a:cs typeface="ＭＳ Ｐゴシック" charset="0"/>
        </a:defRPr>
      </a:lvl4pPr>
      <a:lvl5pPr algn="ctr" rtl="0" eaLnBrk="1" fontAlgn="base" hangingPunct="1">
        <a:lnSpc>
          <a:spcPct val="75000"/>
        </a:lnSpc>
        <a:spcBef>
          <a:spcPct val="0"/>
        </a:spcBef>
        <a:spcAft>
          <a:spcPct val="0"/>
        </a:spcAft>
        <a:defRPr sz="4000" b="1">
          <a:solidFill>
            <a:schemeClr val="tx2"/>
          </a:solidFill>
          <a:latin typeface="Arial" charset="0"/>
          <a:ea typeface="ＭＳ Ｐゴシック" charset="0"/>
          <a:cs typeface="ＭＳ Ｐゴシック" charset="0"/>
        </a:defRPr>
      </a:lvl5pPr>
      <a:lvl6pPr marL="457200" algn="ctr" rtl="0" eaLnBrk="1" fontAlgn="base" hangingPunct="1">
        <a:lnSpc>
          <a:spcPct val="75000"/>
        </a:lnSpc>
        <a:spcBef>
          <a:spcPct val="0"/>
        </a:spcBef>
        <a:spcAft>
          <a:spcPct val="0"/>
        </a:spcAft>
        <a:defRPr sz="4000" b="1">
          <a:solidFill>
            <a:schemeClr val="tx2"/>
          </a:solidFill>
          <a:latin typeface="Arial" charset="0"/>
        </a:defRPr>
      </a:lvl6pPr>
      <a:lvl7pPr marL="914400" algn="ctr" rtl="0" eaLnBrk="1" fontAlgn="base" hangingPunct="1">
        <a:lnSpc>
          <a:spcPct val="75000"/>
        </a:lnSpc>
        <a:spcBef>
          <a:spcPct val="0"/>
        </a:spcBef>
        <a:spcAft>
          <a:spcPct val="0"/>
        </a:spcAft>
        <a:defRPr sz="4000" b="1">
          <a:solidFill>
            <a:schemeClr val="tx2"/>
          </a:solidFill>
          <a:latin typeface="Arial" charset="0"/>
        </a:defRPr>
      </a:lvl7pPr>
      <a:lvl8pPr marL="1371600" algn="ctr" rtl="0" eaLnBrk="1" fontAlgn="base" hangingPunct="1">
        <a:lnSpc>
          <a:spcPct val="75000"/>
        </a:lnSpc>
        <a:spcBef>
          <a:spcPct val="0"/>
        </a:spcBef>
        <a:spcAft>
          <a:spcPct val="0"/>
        </a:spcAft>
        <a:defRPr sz="4000" b="1">
          <a:solidFill>
            <a:schemeClr val="tx2"/>
          </a:solidFill>
          <a:latin typeface="Arial" charset="0"/>
        </a:defRPr>
      </a:lvl8pPr>
      <a:lvl9pPr marL="1828800" algn="ctr" rtl="0" eaLnBrk="1" fontAlgn="base" hangingPunct="1">
        <a:lnSpc>
          <a:spcPct val="75000"/>
        </a:lnSpc>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SzPct val="70000"/>
        <a:buFont typeface="Monotype Sorts" pitchFamily="2" charset="2"/>
        <a:buChar char="l"/>
        <a:defRPr sz="32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SzPct val="70000"/>
        <a:buFont typeface="Monotype Sorts" pitchFamily="2" charset="2"/>
        <a:buChar char="l"/>
        <a:defRPr sz="2800">
          <a:solidFill>
            <a:schemeClr val="tx1"/>
          </a:solidFill>
          <a:latin typeface="+mn-lt"/>
          <a:ea typeface="ＭＳ Ｐゴシック" charset="0"/>
        </a:defRPr>
      </a:lvl2pPr>
      <a:lvl3pPr marL="1143000" indent="-228600" algn="l" rtl="0" eaLnBrk="1" fontAlgn="base" hangingPunct="1">
        <a:spcBef>
          <a:spcPct val="20000"/>
        </a:spcBef>
        <a:spcAft>
          <a:spcPct val="0"/>
        </a:spcAft>
        <a:buSzPct val="70000"/>
        <a:buFont typeface="Monotype Sorts" pitchFamily="2" charset="2"/>
        <a:buChar char="l"/>
        <a:defRPr sz="2400">
          <a:solidFill>
            <a:schemeClr val="tx1"/>
          </a:solidFill>
          <a:latin typeface="+mn-lt"/>
          <a:ea typeface="ＭＳ Ｐゴシック" charset="0"/>
        </a:defRPr>
      </a:lvl3pPr>
      <a:lvl4pPr marL="1600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ea typeface="ＭＳ Ｐゴシック" charset="0"/>
        </a:defRPr>
      </a:lvl4pPr>
      <a:lvl5pPr marL="20574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ea typeface="ＭＳ Ｐゴシック" charset="0"/>
        </a:defRPr>
      </a:lvl5pPr>
      <a:lvl6pPr marL="25146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6pPr>
      <a:lvl7pPr marL="29718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7pPr>
      <a:lvl8pPr marL="34290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8pPr>
      <a:lvl9pPr marL="3886200" indent="-228600" algn="l" rtl="0" eaLnBrk="1" fontAlgn="base" hangingPunct="1">
        <a:spcBef>
          <a:spcPct val="20000"/>
        </a:spcBef>
        <a:spcAft>
          <a:spcPct val="0"/>
        </a:spcAft>
        <a:buSzPct val="70000"/>
        <a:buFont typeface="Monotype Sorts"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600200" y="274638"/>
            <a:ext cx="7404100" cy="7620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smtClean="0"/>
              <a:t>This is the Title</a:t>
            </a:r>
            <a:br>
              <a:rPr lang="en-US" smtClean="0"/>
            </a:br>
            <a:r>
              <a:rPr lang="en-US" smtClean="0"/>
              <a:t> with 2 lines</a:t>
            </a:r>
          </a:p>
        </p:txBody>
      </p:sp>
      <p:sp>
        <p:nvSpPr>
          <p:cNvPr id="2051" name="Rectangle 3"/>
          <p:cNvSpPr>
            <a:spLocks noGrp="1" noChangeArrowheads="1"/>
          </p:cNvSpPr>
          <p:nvPr>
            <p:ph type="body" idx="1"/>
          </p:nvPr>
        </p:nvSpPr>
        <p:spPr bwMode="auto">
          <a:xfrm>
            <a:off x="228600" y="1371600"/>
            <a:ext cx="87630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2" name="Text Box 4"/>
          <p:cNvSpPr txBox="1">
            <a:spLocks noChangeArrowheads="1"/>
          </p:cNvSpPr>
          <p:nvPr/>
        </p:nvSpPr>
        <p:spPr bwMode="auto">
          <a:xfrm>
            <a:off x="228600" y="6629400"/>
            <a:ext cx="8610600" cy="198438"/>
          </a:xfrm>
          <a:prstGeom prst="rect">
            <a:avLst/>
          </a:prstGeom>
          <a:noFill/>
          <a:ln w="12700">
            <a:noFill/>
            <a:miter lim="800000"/>
            <a:headEnd/>
            <a:tailEnd/>
          </a:ln>
        </p:spPr>
        <p:txBody>
          <a:bodyPr>
            <a:spAutoFit/>
          </a:bodyPr>
          <a:lstStyle/>
          <a:p>
            <a:pPr eaLnBrk="0" hangingPunct="0">
              <a:spcBef>
                <a:spcPct val="50000"/>
              </a:spcBef>
              <a:tabLst>
                <a:tab pos="4178300" algn="l"/>
                <a:tab pos="7493000" algn="l"/>
              </a:tabLst>
            </a:pPr>
            <a:r>
              <a:rPr lang="en-US" sz="700">
                <a:solidFill>
                  <a:srgbClr val="808080"/>
                </a:solidFill>
              </a:rPr>
              <a:t>© 2008 Microchip Technology Incorporated. All Rights Reserved. 	Taking the RF out of Wireless 	Slide      </a:t>
            </a:r>
            <a:fld id="{2E3122E2-9C54-4D76-9625-F6DC213B517E}" type="slidenum">
              <a:rPr lang="en-US" sz="700">
                <a:solidFill>
                  <a:srgbClr val="808080"/>
                </a:solidFill>
              </a:rPr>
              <a:pPr eaLnBrk="0" hangingPunct="0">
                <a:spcBef>
                  <a:spcPct val="50000"/>
                </a:spcBef>
                <a:tabLst>
                  <a:tab pos="4178300" algn="l"/>
                  <a:tab pos="7493000" algn="l"/>
                </a:tabLst>
              </a:pPr>
              <a:t>‹#›</a:t>
            </a:fld>
            <a:endParaRPr lang="en-US" sz="700">
              <a:solidFill>
                <a:srgbClr val="808080"/>
              </a:solidFill>
            </a:endParaRPr>
          </a:p>
        </p:txBody>
      </p:sp>
      <p:pic>
        <p:nvPicPr>
          <p:cNvPr id="2053" name="Picture 5" descr="MASTERs Logo 4C V"/>
          <p:cNvPicPr>
            <a:picLocks noChangeAspect="1" noChangeArrowheads="1"/>
          </p:cNvPicPr>
          <p:nvPr/>
        </p:nvPicPr>
        <p:blipFill>
          <a:blip r:embed="rId13" cstate="print"/>
          <a:srcRect/>
          <a:stretch>
            <a:fillRect/>
          </a:stretch>
        </p:blipFill>
        <p:spPr bwMode="auto">
          <a:xfrm>
            <a:off x="76200" y="76200"/>
            <a:ext cx="1447800" cy="9731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id="1" dur="indefinite" restart="never" nodeType="tmRoot"/>
      </p:par>
    </p:tnLst>
  </p:timing>
  <p:txStyles>
    <p:titleStyle>
      <a:lvl1pPr algn="ctr" rtl="0" eaLnBrk="1" fontAlgn="base" hangingPunct="1">
        <a:lnSpc>
          <a:spcPct val="75000"/>
        </a:lnSpc>
        <a:spcBef>
          <a:spcPct val="0"/>
        </a:spcBef>
        <a:spcAft>
          <a:spcPct val="0"/>
        </a:spcAft>
        <a:defRPr sz="4400" b="1">
          <a:solidFill>
            <a:srgbClr val="000000"/>
          </a:solidFill>
          <a:latin typeface="+mj-lt"/>
          <a:ea typeface="ＭＳ Ｐゴシック" charset="0"/>
          <a:cs typeface="ＭＳ Ｐゴシック" charset="0"/>
        </a:defRPr>
      </a:lvl1pPr>
      <a:lvl2pPr algn="ctr" rtl="0" eaLnBrk="1" fontAlgn="base" hangingPunct="1">
        <a:lnSpc>
          <a:spcPct val="75000"/>
        </a:lnSpc>
        <a:spcBef>
          <a:spcPct val="0"/>
        </a:spcBef>
        <a:spcAft>
          <a:spcPct val="0"/>
        </a:spcAft>
        <a:defRPr sz="4400" b="1">
          <a:solidFill>
            <a:srgbClr val="000000"/>
          </a:solidFill>
          <a:latin typeface="Arial" charset="0"/>
          <a:ea typeface="ＭＳ Ｐゴシック" charset="0"/>
          <a:cs typeface="ＭＳ Ｐゴシック" charset="0"/>
        </a:defRPr>
      </a:lvl2pPr>
      <a:lvl3pPr algn="ctr" rtl="0" eaLnBrk="1" fontAlgn="base" hangingPunct="1">
        <a:lnSpc>
          <a:spcPct val="75000"/>
        </a:lnSpc>
        <a:spcBef>
          <a:spcPct val="0"/>
        </a:spcBef>
        <a:spcAft>
          <a:spcPct val="0"/>
        </a:spcAft>
        <a:defRPr sz="4400" b="1">
          <a:solidFill>
            <a:srgbClr val="000000"/>
          </a:solidFill>
          <a:latin typeface="Arial" charset="0"/>
          <a:ea typeface="ＭＳ Ｐゴシック" charset="0"/>
          <a:cs typeface="ＭＳ Ｐゴシック" charset="0"/>
        </a:defRPr>
      </a:lvl3pPr>
      <a:lvl4pPr algn="ctr" rtl="0" eaLnBrk="1" fontAlgn="base" hangingPunct="1">
        <a:lnSpc>
          <a:spcPct val="75000"/>
        </a:lnSpc>
        <a:spcBef>
          <a:spcPct val="0"/>
        </a:spcBef>
        <a:spcAft>
          <a:spcPct val="0"/>
        </a:spcAft>
        <a:defRPr sz="4400" b="1">
          <a:solidFill>
            <a:srgbClr val="000000"/>
          </a:solidFill>
          <a:latin typeface="Arial" charset="0"/>
          <a:ea typeface="ＭＳ Ｐゴシック" charset="0"/>
          <a:cs typeface="ＭＳ Ｐゴシック" charset="0"/>
        </a:defRPr>
      </a:lvl4pPr>
      <a:lvl5pPr algn="ctr" rtl="0" eaLnBrk="1" fontAlgn="base" hangingPunct="1">
        <a:lnSpc>
          <a:spcPct val="75000"/>
        </a:lnSpc>
        <a:spcBef>
          <a:spcPct val="0"/>
        </a:spcBef>
        <a:spcAft>
          <a:spcPct val="0"/>
        </a:spcAft>
        <a:defRPr sz="4400" b="1">
          <a:solidFill>
            <a:srgbClr val="000000"/>
          </a:solidFill>
          <a:latin typeface="Arial" charset="0"/>
          <a:ea typeface="ＭＳ Ｐゴシック" charset="0"/>
          <a:cs typeface="ＭＳ Ｐゴシック" charset="0"/>
        </a:defRPr>
      </a:lvl5pPr>
      <a:lvl6pPr marL="457200" algn="ctr" rtl="0" eaLnBrk="1" fontAlgn="base" hangingPunct="1">
        <a:lnSpc>
          <a:spcPct val="75000"/>
        </a:lnSpc>
        <a:spcBef>
          <a:spcPct val="0"/>
        </a:spcBef>
        <a:spcAft>
          <a:spcPct val="0"/>
        </a:spcAft>
        <a:defRPr sz="4400" b="1">
          <a:solidFill>
            <a:srgbClr val="000000"/>
          </a:solidFill>
          <a:latin typeface="Arial" charset="0"/>
        </a:defRPr>
      </a:lvl6pPr>
      <a:lvl7pPr marL="914400" algn="ctr" rtl="0" eaLnBrk="1" fontAlgn="base" hangingPunct="1">
        <a:lnSpc>
          <a:spcPct val="75000"/>
        </a:lnSpc>
        <a:spcBef>
          <a:spcPct val="0"/>
        </a:spcBef>
        <a:spcAft>
          <a:spcPct val="0"/>
        </a:spcAft>
        <a:defRPr sz="4400" b="1">
          <a:solidFill>
            <a:srgbClr val="000000"/>
          </a:solidFill>
          <a:latin typeface="Arial" charset="0"/>
        </a:defRPr>
      </a:lvl7pPr>
      <a:lvl8pPr marL="1371600" algn="ctr" rtl="0" eaLnBrk="1" fontAlgn="base" hangingPunct="1">
        <a:lnSpc>
          <a:spcPct val="75000"/>
        </a:lnSpc>
        <a:spcBef>
          <a:spcPct val="0"/>
        </a:spcBef>
        <a:spcAft>
          <a:spcPct val="0"/>
        </a:spcAft>
        <a:defRPr sz="4400" b="1">
          <a:solidFill>
            <a:srgbClr val="000000"/>
          </a:solidFill>
          <a:latin typeface="Arial" charset="0"/>
        </a:defRPr>
      </a:lvl8pPr>
      <a:lvl9pPr marL="1828800" algn="ctr" rtl="0" eaLnBrk="1" fontAlgn="base" hangingPunct="1">
        <a:lnSpc>
          <a:spcPct val="75000"/>
        </a:lnSpc>
        <a:spcBef>
          <a:spcPct val="0"/>
        </a:spcBef>
        <a:spcAft>
          <a:spcPct val="0"/>
        </a:spcAft>
        <a:defRPr sz="4400" b="1">
          <a:solidFill>
            <a:srgbClr val="000000"/>
          </a:solidFill>
          <a:latin typeface="Arial" charset="0"/>
        </a:defRPr>
      </a:lvl9pPr>
    </p:titleStyle>
    <p:bodyStyle>
      <a:lvl1pPr marL="457200" indent="-457200" algn="l" rtl="0" eaLnBrk="1" fontAlgn="base" hangingPunct="1">
        <a:lnSpc>
          <a:spcPct val="90000"/>
        </a:lnSpc>
        <a:spcBef>
          <a:spcPct val="30000"/>
        </a:spcBef>
        <a:spcAft>
          <a:spcPct val="0"/>
        </a:spcAft>
        <a:buClr>
          <a:srgbClr val="808080"/>
        </a:buClr>
        <a:buSzPct val="70000"/>
        <a:buFont typeface="Monotype Sorts" pitchFamily="2" charset="2"/>
        <a:buChar char="l"/>
        <a:defRPr sz="4000" b="1">
          <a:solidFill>
            <a:srgbClr val="000000"/>
          </a:solidFill>
          <a:latin typeface="+mn-lt"/>
          <a:ea typeface="ＭＳ Ｐゴシック" charset="0"/>
          <a:cs typeface="ＭＳ Ｐゴシック" charset="0"/>
        </a:defRPr>
      </a:lvl1pPr>
      <a:lvl2pPr marL="1028700" indent="-457200" algn="l" rtl="0" eaLnBrk="1" fontAlgn="base" hangingPunct="1">
        <a:lnSpc>
          <a:spcPct val="90000"/>
        </a:lnSpc>
        <a:spcBef>
          <a:spcPct val="30000"/>
        </a:spcBef>
        <a:spcAft>
          <a:spcPct val="0"/>
        </a:spcAft>
        <a:buClr>
          <a:srgbClr val="808080"/>
        </a:buClr>
        <a:buSzPct val="70000"/>
        <a:buFont typeface="Monotype Sorts" pitchFamily="2" charset="2"/>
        <a:buChar char="l"/>
        <a:defRPr sz="3600">
          <a:solidFill>
            <a:srgbClr val="000000"/>
          </a:solidFill>
          <a:latin typeface="+mn-lt"/>
          <a:ea typeface="ＭＳ Ｐゴシック" charset="0"/>
        </a:defRPr>
      </a:lvl2pPr>
      <a:lvl3pPr marL="1600200" indent="-457200" algn="l" rtl="0" eaLnBrk="1" fontAlgn="base" hangingPunct="1">
        <a:lnSpc>
          <a:spcPct val="90000"/>
        </a:lnSpc>
        <a:spcBef>
          <a:spcPct val="30000"/>
        </a:spcBef>
        <a:spcAft>
          <a:spcPct val="0"/>
        </a:spcAft>
        <a:buClr>
          <a:srgbClr val="808080"/>
        </a:buClr>
        <a:buSzPct val="70000"/>
        <a:buFont typeface="Monotype Sorts" pitchFamily="2" charset="2"/>
        <a:buChar char="l"/>
        <a:defRPr sz="3200" b="1">
          <a:solidFill>
            <a:srgbClr val="000000"/>
          </a:solidFill>
          <a:latin typeface="+mn-lt"/>
          <a:ea typeface="ＭＳ Ｐゴシック" charset="0"/>
        </a:defRPr>
      </a:lvl3pPr>
      <a:lvl4pPr marL="2171700" indent="-457200" algn="l" rtl="0" eaLnBrk="1" fontAlgn="base" hangingPunct="1">
        <a:lnSpc>
          <a:spcPct val="90000"/>
        </a:lnSpc>
        <a:spcBef>
          <a:spcPct val="30000"/>
        </a:spcBef>
        <a:spcAft>
          <a:spcPct val="0"/>
        </a:spcAft>
        <a:buClr>
          <a:srgbClr val="808080"/>
        </a:buClr>
        <a:buSzPct val="70000"/>
        <a:buFont typeface="Monotype Sorts" pitchFamily="2" charset="2"/>
        <a:buChar char="l"/>
        <a:defRPr sz="2800">
          <a:solidFill>
            <a:srgbClr val="000000"/>
          </a:solidFill>
          <a:latin typeface="+mn-lt"/>
          <a:ea typeface="ＭＳ Ｐゴシック" charset="0"/>
        </a:defRPr>
      </a:lvl4pPr>
      <a:lvl5pPr marL="2686050" indent="-400050" algn="l" rtl="0" eaLnBrk="1" fontAlgn="base" hangingPunct="1">
        <a:lnSpc>
          <a:spcPct val="90000"/>
        </a:lnSpc>
        <a:spcBef>
          <a:spcPct val="30000"/>
        </a:spcBef>
        <a:spcAft>
          <a:spcPct val="0"/>
        </a:spcAft>
        <a:buClr>
          <a:srgbClr val="808080"/>
        </a:buClr>
        <a:buSzPct val="70000"/>
        <a:buFont typeface="Monotype Sorts" pitchFamily="2" charset="2"/>
        <a:buChar char="l"/>
        <a:defRPr sz="2400">
          <a:solidFill>
            <a:srgbClr val="000000"/>
          </a:solidFill>
          <a:latin typeface="+mn-lt"/>
          <a:ea typeface="ＭＳ Ｐゴシック" charset="0"/>
        </a:defRPr>
      </a:lvl5pPr>
      <a:lvl6pPr marL="3143250" indent="-400050" algn="l" rtl="0" eaLnBrk="1" fontAlgn="base" hangingPunct="1">
        <a:lnSpc>
          <a:spcPct val="90000"/>
        </a:lnSpc>
        <a:spcBef>
          <a:spcPct val="30000"/>
        </a:spcBef>
        <a:spcAft>
          <a:spcPct val="0"/>
        </a:spcAft>
        <a:buClr>
          <a:srgbClr val="808080"/>
        </a:buClr>
        <a:buSzPct val="70000"/>
        <a:buFont typeface="Monotype Sorts" pitchFamily="2" charset="2"/>
        <a:buChar char="l"/>
        <a:defRPr sz="2400">
          <a:solidFill>
            <a:srgbClr val="000000"/>
          </a:solidFill>
          <a:latin typeface="+mn-lt"/>
        </a:defRPr>
      </a:lvl6pPr>
      <a:lvl7pPr marL="3600450" indent="-400050" algn="l" rtl="0" eaLnBrk="1" fontAlgn="base" hangingPunct="1">
        <a:lnSpc>
          <a:spcPct val="90000"/>
        </a:lnSpc>
        <a:spcBef>
          <a:spcPct val="30000"/>
        </a:spcBef>
        <a:spcAft>
          <a:spcPct val="0"/>
        </a:spcAft>
        <a:buClr>
          <a:srgbClr val="808080"/>
        </a:buClr>
        <a:buSzPct val="70000"/>
        <a:buFont typeface="Monotype Sorts" pitchFamily="2" charset="2"/>
        <a:buChar char="l"/>
        <a:defRPr sz="2400">
          <a:solidFill>
            <a:srgbClr val="000000"/>
          </a:solidFill>
          <a:latin typeface="+mn-lt"/>
        </a:defRPr>
      </a:lvl7pPr>
      <a:lvl8pPr marL="4057650" indent="-400050" algn="l" rtl="0" eaLnBrk="1" fontAlgn="base" hangingPunct="1">
        <a:lnSpc>
          <a:spcPct val="90000"/>
        </a:lnSpc>
        <a:spcBef>
          <a:spcPct val="30000"/>
        </a:spcBef>
        <a:spcAft>
          <a:spcPct val="0"/>
        </a:spcAft>
        <a:buClr>
          <a:srgbClr val="808080"/>
        </a:buClr>
        <a:buSzPct val="70000"/>
        <a:buFont typeface="Monotype Sorts" pitchFamily="2" charset="2"/>
        <a:buChar char="l"/>
        <a:defRPr sz="2400">
          <a:solidFill>
            <a:srgbClr val="000000"/>
          </a:solidFill>
          <a:latin typeface="+mn-lt"/>
        </a:defRPr>
      </a:lvl8pPr>
      <a:lvl9pPr marL="4514850" indent="-400050" algn="l" rtl="0" eaLnBrk="1" fontAlgn="base" hangingPunct="1">
        <a:lnSpc>
          <a:spcPct val="90000"/>
        </a:lnSpc>
        <a:spcBef>
          <a:spcPct val="30000"/>
        </a:spcBef>
        <a:spcAft>
          <a:spcPct val="0"/>
        </a:spcAft>
        <a:buClr>
          <a:srgbClr val="808080"/>
        </a:buClr>
        <a:buSzPct val="70000"/>
        <a:buFont typeface="Monotype Sorts" pitchFamily="2" charset="2"/>
        <a:buChar char="l"/>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en.wikipedia.org/wiki/File:Wi-Fi_Logo.svg" TargetMode="Externa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en.wikipedia.org/wiki/File:Wi-Fi_Logo.svg" TargetMode="Externa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en.wikipedia.org/wiki/File:Wi-Fi_Logo.sv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en.wikipedia.org/wiki/File:Wi-Fi_Logo.svg" TargetMode="Externa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en.wikipedia.org/wiki/File:Wi-Fi_Logo.svg" TargetMode="Externa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www.rovingnetworks.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en.wikipedia.org/wiki/File:Wi-Fi_Logo.svg"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en.wikipedia.org/wiki/File:Wi-Fi_Logo.svg" TargetMode="Externa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en.wikipedia.org/wiki/File:Wi-Fi_Logo.svg"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en.wikipedia.org/wiki/File:Wi-Fi_Logo.svg" TargetMode="Externa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ww.rovingnetwork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en.wikipedia.org/wiki/File:Wi-Fi_Logo.svg" TargetMode="Externa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en.wikipedia.org/wiki/File:Wi-Fi_Logo.svg" TargetMode="Externa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62000" y="3124200"/>
            <a:ext cx="7467600" cy="1447800"/>
          </a:xfrm>
        </p:spPr>
        <p:txBody>
          <a:bodyPr>
            <a:normAutofit/>
          </a:bodyPr>
          <a:lstStyle/>
          <a:p>
            <a:r>
              <a:rPr lang="en-US" sz="3600" b="0" dirty="0" smtClean="0"/>
              <a:t>Wi-Fi™ Module Product Training</a:t>
            </a:r>
            <a:endParaRPr lang="en-US" sz="3600" b="0" dirty="0"/>
          </a:p>
        </p:txBody>
      </p:sp>
      <p:sp>
        <p:nvSpPr>
          <p:cNvPr id="7" name="Subtitle 6"/>
          <p:cNvSpPr>
            <a:spLocks noGrp="1"/>
          </p:cNvSpPr>
          <p:nvPr>
            <p:ph type="subTitle" idx="1"/>
          </p:nvPr>
        </p:nvSpPr>
        <p:spPr>
          <a:xfrm>
            <a:off x="2590800" y="4419600"/>
            <a:ext cx="4419600" cy="533400"/>
          </a:xfrm>
        </p:spPr>
        <p:txBody>
          <a:bodyPr/>
          <a:lstStyle/>
          <a:p>
            <a:r>
              <a:rPr lang="en-US" dirty="0" smtClean="0"/>
              <a:t>April, 2012</a:t>
            </a:r>
            <a:endParaRPr lang="en-US" dirty="0"/>
          </a:p>
        </p:txBody>
      </p:sp>
    </p:spTree>
    <p:extLst>
      <p:ext uri="{BB962C8B-B14F-4D97-AF65-F5344CB8AC3E}">
        <p14:creationId xmlns:p14="http://schemas.microsoft.com/office/powerpoint/2010/main" val="11807353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019800" y="1976789"/>
            <a:ext cx="2438400" cy="21336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itle 1"/>
          <p:cNvSpPr>
            <a:spLocks noGrp="1"/>
          </p:cNvSpPr>
          <p:nvPr>
            <p:ph type="title"/>
          </p:nvPr>
        </p:nvSpPr>
        <p:spPr/>
        <p:txBody>
          <a:bodyPr/>
          <a:lstStyle/>
          <a:p>
            <a:r>
              <a:rPr lang="en-US" dirty="0" smtClean="0"/>
              <a:t>Lab Agenda</a:t>
            </a:r>
          </a:p>
        </p:txBody>
      </p:sp>
      <p:sp>
        <p:nvSpPr>
          <p:cNvPr id="5123" name="Content Placeholder 2"/>
          <p:cNvSpPr>
            <a:spLocks noGrp="1"/>
          </p:cNvSpPr>
          <p:nvPr>
            <p:ph idx="1"/>
          </p:nvPr>
        </p:nvSpPr>
        <p:spPr>
          <a:xfrm>
            <a:off x="457200" y="1371600"/>
            <a:ext cx="8229600" cy="4634136"/>
          </a:xfrm>
        </p:spPr>
        <p:txBody>
          <a:bodyPr>
            <a:normAutofit/>
          </a:bodyPr>
          <a:lstStyle/>
          <a:p>
            <a:r>
              <a:rPr lang="en-US" dirty="0" smtClean="0">
                <a:solidFill>
                  <a:srgbClr val="1F497D"/>
                </a:solidFill>
              </a:rPr>
              <a:t>Introducing WiFly</a:t>
            </a:r>
          </a:p>
          <a:p>
            <a:pPr lvl="1"/>
            <a:r>
              <a:rPr lang="en-US" sz="1600" dirty="0" smtClean="0"/>
              <a:t>Firmware</a:t>
            </a:r>
          </a:p>
          <a:p>
            <a:pPr lvl="1"/>
            <a:r>
              <a:rPr lang="en-US" sz="1600" dirty="0" smtClean="0"/>
              <a:t>Hardware architecture</a:t>
            </a:r>
          </a:p>
          <a:p>
            <a:pPr lvl="1"/>
            <a:r>
              <a:rPr lang="en-US" sz="1600" dirty="0" smtClean="0"/>
              <a:t>Capabilities</a:t>
            </a:r>
          </a:p>
          <a:p>
            <a:r>
              <a:rPr lang="en-US" dirty="0" smtClean="0">
                <a:solidFill>
                  <a:srgbClr val="1F497D"/>
                </a:solidFill>
              </a:rPr>
              <a:t>Hands-On Wi-Fi Labs</a:t>
            </a:r>
          </a:p>
          <a:p>
            <a:pPr lvl="1"/>
            <a:r>
              <a:rPr lang="en-US" sz="1600" dirty="0" smtClean="0"/>
              <a:t>Association &amp; UDP</a:t>
            </a:r>
          </a:p>
          <a:p>
            <a:pPr lvl="1"/>
            <a:r>
              <a:rPr lang="en-US" sz="1600" dirty="0" smtClean="0"/>
              <a:t>TCP connections &amp; embedded applications</a:t>
            </a:r>
          </a:p>
          <a:p>
            <a:pPr lvl="1"/>
            <a:r>
              <a:rPr lang="en-US" sz="1600" dirty="0" smtClean="0"/>
              <a:t>Roaming &amp; FTP</a:t>
            </a:r>
          </a:p>
          <a:p>
            <a:pPr lvl="1"/>
            <a:r>
              <a:rPr lang="en-US" sz="1600" dirty="0" smtClean="0"/>
              <a:t>HTML client &amp; sensors</a:t>
            </a:r>
          </a:p>
          <a:p>
            <a:pPr lvl="1"/>
            <a:r>
              <a:rPr lang="en-US" sz="1600" dirty="0" smtClean="0"/>
              <a:t>Location tracking (optional)</a:t>
            </a:r>
          </a:p>
          <a:p>
            <a:pPr lvl="1"/>
            <a:r>
              <a:rPr lang="en-US" sz="1600" dirty="0" smtClean="0"/>
              <a:t>Ad hoc &amp; further FTP (optional)</a:t>
            </a:r>
          </a:p>
          <a:p>
            <a:r>
              <a:rPr lang="en-US" dirty="0" smtClean="0">
                <a:solidFill>
                  <a:srgbClr val="1F497D"/>
                </a:solidFill>
              </a:rPr>
              <a:t>Resources</a:t>
            </a:r>
          </a:p>
        </p:txBody>
      </p:sp>
      <p:pic>
        <p:nvPicPr>
          <p:cNvPr id="2050" name="Picture 2" descr="C:\Users\npdutton\AppData\Local\Microsoft\Windows\Temporary Internet Files\Content.IE5\67BSAMK4\MC90031218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59029">
            <a:off x="6308576" y="2243117"/>
            <a:ext cx="1846174" cy="1530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6442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p:cNvSpPr>
            <a:spLocks noGrp="1"/>
          </p:cNvSpPr>
          <p:nvPr>
            <p:ph type="title"/>
          </p:nvPr>
        </p:nvSpPr>
        <p:spPr/>
        <p:txBody>
          <a:bodyPr/>
          <a:lstStyle/>
          <a:p>
            <a:r>
              <a:rPr lang="en-US" dirty="0" smtClean="0"/>
              <a:t>Data &amp; Command Modes</a:t>
            </a:r>
          </a:p>
        </p:txBody>
      </p:sp>
      <p:sp>
        <p:nvSpPr>
          <p:cNvPr id="60" name="Content Placeholder 2"/>
          <p:cNvSpPr txBox="1">
            <a:spLocks/>
          </p:cNvSpPr>
          <p:nvPr/>
        </p:nvSpPr>
        <p:spPr>
          <a:xfrm>
            <a:off x="457200" y="3276600"/>
            <a:ext cx="8229600" cy="2500536"/>
          </a:xfrm>
          <a:prstGeom prst="rect">
            <a:avLst/>
          </a:prstGeom>
          <a:ln>
            <a:noFill/>
          </a:ln>
        </p:spPr>
        <p:txBody>
          <a:bodyPr vert="horz" lIns="91440" tIns="45720" rIns="91440" bIns="45720" rtlCol="0">
            <a:normAutofit fontScale="70000" lnSpcReduction="20000"/>
          </a:bodyPr>
          <a:lstStyle>
            <a:lvl1pPr marL="342900" indent="-342900" algn="l" defTabSz="914400" rtl="0" eaLnBrk="1" latinLnBrk="0" hangingPunct="1">
              <a:spcBef>
                <a:spcPts val="1200"/>
              </a:spcBef>
              <a:spcAft>
                <a:spcPts val="0"/>
              </a:spcAft>
              <a:buFont typeface="Arial" pitchFamily="34" charset="0"/>
              <a:buChar char="•"/>
              <a:defRPr sz="2400" b="1"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0000"/>
              </a:lnSpc>
              <a:spcBef>
                <a:spcPct val="20000"/>
              </a:spcBef>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buFont typeface="Wingdings" charset="2"/>
              <a:buChar char="§"/>
            </a:pPr>
            <a:r>
              <a:rPr lang="en-US" sz="2600" dirty="0" smtClean="0">
                <a:solidFill>
                  <a:srgbClr val="1F497D"/>
                </a:solidFill>
              </a:rPr>
              <a:t>Data Mode (Default State)</a:t>
            </a:r>
          </a:p>
          <a:p>
            <a:pPr lvl="1">
              <a:lnSpc>
                <a:spcPct val="120000"/>
              </a:lnSpc>
            </a:pPr>
            <a:r>
              <a:rPr lang="en-US" sz="2200" dirty="0" smtClean="0"/>
              <a:t>WiFly module like data pipe</a:t>
            </a:r>
          </a:p>
          <a:p>
            <a:pPr lvl="1">
              <a:lnSpc>
                <a:spcPct val="120000"/>
              </a:lnSpc>
            </a:pPr>
            <a:r>
              <a:rPr lang="en-US" sz="2200" dirty="0" smtClean="0"/>
              <a:t>TCP/UDP header </a:t>
            </a:r>
            <a:r>
              <a:rPr lang="en-US" sz="2200" dirty="0" smtClean="0">
                <a:solidFill>
                  <a:srgbClr val="000000"/>
                </a:solidFill>
              </a:rPr>
              <a:t>stripped or added, </a:t>
            </a:r>
            <a:r>
              <a:rPr lang="en-US" sz="2200" dirty="0">
                <a:solidFill>
                  <a:srgbClr val="000000"/>
                </a:solidFill>
              </a:rPr>
              <a:t>transparent to </a:t>
            </a:r>
            <a:r>
              <a:rPr lang="en-US" sz="2200" dirty="0" smtClean="0">
                <a:solidFill>
                  <a:srgbClr val="000000"/>
                </a:solidFill>
              </a:rPr>
              <a:t>UART</a:t>
            </a:r>
          </a:p>
          <a:p>
            <a:pPr lvl="1">
              <a:lnSpc>
                <a:spcPct val="120000"/>
              </a:lnSpc>
            </a:pPr>
            <a:r>
              <a:rPr lang="en-US" sz="2200" dirty="0" smtClean="0"/>
              <a:t>Data written to UART is sent out over Wi-Fi</a:t>
            </a:r>
          </a:p>
          <a:p>
            <a:pPr lvl="1">
              <a:lnSpc>
                <a:spcPct val="120000"/>
              </a:lnSpc>
            </a:pPr>
            <a:r>
              <a:rPr lang="en-US" sz="2200" dirty="0" smtClean="0"/>
              <a:t>Data received over Wi-Fi is read from UART</a:t>
            </a:r>
          </a:p>
          <a:p>
            <a:pPr>
              <a:lnSpc>
                <a:spcPct val="120000"/>
              </a:lnSpc>
              <a:buFont typeface="Wingdings" charset="2"/>
              <a:buChar char="§"/>
            </a:pPr>
            <a:r>
              <a:rPr lang="en-US" sz="2600" dirty="0" smtClean="0">
                <a:solidFill>
                  <a:srgbClr val="1F497D"/>
                </a:solidFill>
              </a:rPr>
              <a:t>Command Mode ($$$</a:t>
            </a:r>
            <a:r>
              <a:rPr lang="en-US" sz="2600" dirty="0" smtClean="0">
                <a:solidFill>
                  <a:schemeClr val="tx2"/>
                </a:solidFill>
              </a:rPr>
              <a:t>)</a:t>
            </a:r>
          </a:p>
          <a:p>
            <a:pPr lvl="1">
              <a:lnSpc>
                <a:spcPct val="120000"/>
              </a:lnSpc>
            </a:pPr>
            <a:r>
              <a:rPr lang="en-US" sz="2200" dirty="0" smtClean="0"/>
              <a:t>Special configuration mode entered using $$$</a:t>
            </a:r>
          </a:p>
          <a:p>
            <a:pPr lvl="1">
              <a:lnSpc>
                <a:spcPct val="120000"/>
              </a:lnSpc>
            </a:pPr>
            <a:r>
              <a:rPr lang="en-US" sz="2200" dirty="0" smtClean="0"/>
              <a:t>Used to assign data, e.g., SSID, pass phrase, etc.</a:t>
            </a:r>
          </a:p>
        </p:txBody>
      </p:sp>
      <p:pic>
        <p:nvPicPr>
          <p:cNvPr id="7" name="Picture 6" descr="data_command_mode.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1447800"/>
            <a:ext cx="5575300" cy="1676400"/>
          </a:xfrm>
          <a:prstGeom prst="rect">
            <a:avLst/>
          </a:prstGeom>
        </p:spPr>
      </p:pic>
      <p:pic>
        <p:nvPicPr>
          <p:cNvPr id="31" name="Picture 4" descr="http://cache.gizmodo.com/assets/images/gizmodo/2008/09/google_g1_phone_desktop.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720000">
            <a:off x="6105306" y="1325443"/>
            <a:ext cx="1951381" cy="186842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rot="720000">
            <a:off x="6865481" y="2043677"/>
            <a:ext cx="511416" cy="216302"/>
            <a:chOff x="17426023" y="4648200"/>
            <a:chExt cx="863564" cy="360368"/>
          </a:xfrm>
        </p:grpSpPr>
        <p:sp>
          <p:nvSpPr>
            <p:cNvPr id="33" name="Rectangle 32"/>
            <p:cNvSpPr/>
            <p:nvPr/>
          </p:nvSpPr>
          <p:spPr>
            <a:xfrm>
              <a:off x="17426023" y="4648207"/>
              <a:ext cx="431800" cy="360361"/>
            </a:xfrm>
            <a:prstGeom prst="rect">
              <a:avLst/>
            </a:prstGeom>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1600" dirty="0" smtClean="0">
                  <a:solidFill>
                    <a:schemeClr val="accent1">
                      <a:lumMod val="90000"/>
                    </a:schemeClr>
                  </a:solidFill>
                </a:rPr>
                <a:t>A</a:t>
              </a:r>
              <a:endParaRPr lang="en-US" sz="1600" dirty="0">
                <a:solidFill>
                  <a:schemeClr val="accent1">
                    <a:lumMod val="90000"/>
                  </a:schemeClr>
                </a:solidFill>
              </a:endParaRPr>
            </a:p>
          </p:txBody>
        </p:sp>
        <p:sp>
          <p:nvSpPr>
            <p:cNvPr id="34" name="Rectangle 33"/>
            <p:cNvSpPr/>
            <p:nvPr/>
          </p:nvSpPr>
          <p:spPr>
            <a:xfrm>
              <a:off x="17857787" y="4648200"/>
              <a:ext cx="431800" cy="360362"/>
            </a:xfrm>
            <a:prstGeom prst="rect">
              <a:avLst/>
            </a:prstGeom>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1600" dirty="0">
                  <a:solidFill>
                    <a:schemeClr val="accent1">
                      <a:lumMod val="90000"/>
                    </a:schemeClr>
                  </a:solidFill>
                </a:rPr>
                <a:t>B</a:t>
              </a:r>
            </a:p>
          </p:txBody>
        </p:sp>
      </p:grpSp>
    </p:spTree>
    <p:extLst>
      <p:ext uri="{BB962C8B-B14F-4D97-AF65-F5344CB8AC3E}">
        <p14:creationId xmlns:p14="http://schemas.microsoft.com/office/powerpoint/2010/main" val="35940475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248400" y="1265382"/>
            <a:ext cx="2438400" cy="44958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Command Mode: Configuration Settings</a:t>
            </a:r>
            <a:endParaRPr lang="en-US" dirty="0"/>
          </a:p>
        </p:txBody>
      </p:sp>
      <p:sp>
        <p:nvSpPr>
          <p:cNvPr id="3" name="Content Placeholder 2"/>
          <p:cNvSpPr>
            <a:spLocks noGrp="1"/>
          </p:cNvSpPr>
          <p:nvPr>
            <p:ph idx="1"/>
          </p:nvPr>
        </p:nvSpPr>
        <p:spPr>
          <a:xfrm>
            <a:off x="457200" y="1371600"/>
            <a:ext cx="5791200" cy="4800600"/>
          </a:xfrm>
        </p:spPr>
        <p:txBody>
          <a:bodyPr>
            <a:normAutofit fontScale="92500" lnSpcReduction="10000"/>
          </a:bodyPr>
          <a:lstStyle/>
          <a:p>
            <a:pPr marL="400050"/>
            <a:r>
              <a:rPr lang="en-US" dirty="0" smtClean="0">
                <a:solidFill>
                  <a:srgbClr val="1F497D"/>
                </a:solidFill>
              </a:rPr>
              <a:t>Performed Using ASCII Commands</a:t>
            </a:r>
          </a:p>
          <a:p>
            <a:pPr lvl="1"/>
            <a:r>
              <a:rPr lang="en-US" dirty="0" smtClean="0"/>
              <a:t>User Guide</a:t>
            </a:r>
            <a:endParaRPr lang="en-US" sz="1200" dirty="0"/>
          </a:p>
          <a:p>
            <a:r>
              <a:rPr lang="en-US" dirty="0" smtClean="0">
                <a:solidFill>
                  <a:srgbClr val="1F497D"/>
                </a:solidFill>
              </a:rPr>
              <a:t>Configuration Settings Stored in Module’s </a:t>
            </a:r>
            <a:r>
              <a:rPr lang="en-US" dirty="0">
                <a:solidFill>
                  <a:srgbClr val="1F497D"/>
                </a:solidFill>
              </a:rPr>
              <a:t>F</a:t>
            </a:r>
            <a:r>
              <a:rPr lang="en-US" dirty="0" smtClean="0">
                <a:solidFill>
                  <a:srgbClr val="1F497D"/>
                </a:solidFill>
              </a:rPr>
              <a:t>lash</a:t>
            </a:r>
          </a:p>
          <a:p>
            <a:pPr lvl="1"/>
            <a:r>
              <a:rPr lang="en-US" dirty="0" smtClean="0"/>
              <a:t>Changes are persistent &amp; reloaded after power cycling</a:t>
            </a:r>
          </a:p>
          <a:p>
            <a:pPr lvl="1"/>
            <a:r>
              <a:rPr lang="en-US" dirty="0" smtClean="0"/>
              <a:t>Changes kept using </a:t>
            </a:r>
            <a:r>
              <a:rPr lang="en-US" b="1" dirty="0" smtClean="0"/>
              <a:t>save</a:t>
            </a:r>
            <a:r>
              <a:rPr lang="en-US" dirty="0" smtClean="0"/>
              <a:t> command</a:t>
            </a:r>
          </a:p>
          <a:p>
            <a:pPr lvl="1"/>
            <a:r>
              <a:rPr lang="en-US" dirty="0" smtClean="0"/>
              <a:t>Many settings require reboot to take effect</a:t>
            </a:r>
          </a:p>
        </p:txBody>
      </p:sp>
      <p:sp>
        <p:nvSpPr>
          <p:cNvPr id="4" name="AutoShape 6"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77788" y="-2286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2301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3825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http://upload.wikimedia.org/wikipedia/en/thumb/3/32/Wi-Fi_Logo.svg/220px-Wi-Fi_Logo.svg.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1752600"/>
            <a:ext cx="2095500" cy="134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config settings.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3810000"/>
            <a:ext cx="2139462" cy="1103690"/>
          </a:xfrm>
          <a:prstGeom prst="rect">
            <a:avLst/>
          </a:prstGeom>
        </p:spPr>
      </p:pic>
    </p:spTree>
    <p:extLst>
      <p:ext uri="{BB962C8B-B14F-4D97-AF65-F5344CB8AC3E}">
        <p14:creationId xmlns:p14="http://schemas.microsoft.com/office/powerpoint/2010/main" val="3402889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248400" y="1265382"/>
            <a:ext cx="2438400" cy="44958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Command Mode: Syntax</a:t>
            </a:r>
            <a:endParaRPr lang="en-US" dirty="0"/>
          </a:p>
        </p:txBody>
      </p:sp>
      <p:sp>
        <p:nvSpPr>
          <p:cNvPr id="3" name="Content Placeholder 2"/>
          <p:cNvSpPr>
            <a:spLocks noGrp="1"/>
          </p:cNvSpPr>
          <p:nvPr>
            <p:ph idx="1"/>
          </p:nvPr>
        </p:nvSpPr>
        <p:spPr>
          <a:xfrm>
            <a:off x="457200" y="1447800"/>
            <a:ext cx="5638800" cy="4800600"/>
          </a:xfrm>
        </p:spPr>
        <p:txBody>
          <a:bodyPr>
            <a:normAutofit fontScale="77500" lnSpcReduction="20000"/>
          </a:bodyPr>
          <a:lstStyle/>
          <a:p>
            <a:r>
              <a:rPr lang="en-US" dirty="0" smtClean="0"/>
              <a:t>Commands Use Keyword Followed by Additional Information</a:t>
            </a:r>
          </a:p>
          <a:p>
            <a:r>
              <a:rPr lang="en-US" dirty="0" smtClean="0"/>
              <a:t>Command Rules</a:t>
            </a:r>
          </a:p>
          <a:p>
            <a:pPr lvl="1"/>
            <a:r>
              <a:rPr lang="en-US" dirty="0" smtClean="0"/>
              <a:t>Case sensitive</a:t>
            </a:r>
          </a:p>
          <a:p>
            <a:pPr lvl="1"/>
            <a:r>
              <a:rPr lang="en-US" dirty="0" smtClean="0"/>
              <a:t>Spaces not allowed, substitute </a:t>
            </a:r>
            <a:r>
              <a:rPr lang="en-US" b="1" dirty="0" smtClean="0"/>
              <a:t>$</a:t>
            </a:r>
            <a:r>
              <a:rPr lang="en-US" dirty="0" smtClean="0"/>
              <a:t> </a:t>
            </a:r>
            <a:br>
              <a:rPr lang="en-US" dirty="0" smtClean="0"/>
            </a:br>
            <a:r>
              <a:rPr lang="en-US" dirty="0" smtClean="0"/>
              <a:t>“MY NETWORK” = “MY$NETWORK”</a:t>
            </a:r>
          </a:p>
          <a:p>
            <a:r>
              <a:rPr lang="en-US" dirty="0" smtClean="0"/>
              <a:t>Can Use Shorthand</a:t>
            </a:r>
          </a:p>
          <a:p>
            <a:pPr lvl="1"/>
            <a:r>
              <a:rPr lang="en-US" dirty="0"/>
              <a:t>set </a:t>
            </a:r>
            <a:r>
              <a:rPr lang="en-US" dirty="0" err="1"/>
              <a:t>uart</a:t>
            </a:r>
            <a:r>
              <a:rPr lang="en-US" dirty="0"/>
              <a:t> </a:t>
            </a:r>
            <a:r>
              <a:rPr lang="en-US" dirty="0" err="1"/>
              <a:t>baudrate</a:t>
            </a:r>
            <a:r>
              <a:rPr lang="en-US" dirty="0"/>
              <a:t> 115200  	</a:t>
            </a:r>
            <a:r>
              <a:rPr lang="en-US" dirty="0" smtClean="0"/>
              <a:t>valid</a:t>
            </a:r>
            <a:endParaRPr lang="en-US" dirty="0"/>
          </a:p>
          <a:p>
            <a:pPr lvl="1"/>
            <a:r>
              <a:rPr lang="en-US" dirty="0"/>
              <a:t>set </a:t>
            </a:r>
            <a:r>
              <a:rPr lang="en-US" dirty="0" err="1"/>
              <a:t>uart</a:t>
            </a:r>
            <a:r>
              <a:rPr lang="en-US" dirty="0"/>
              <a:t> b 115200   		</a:t>
            </a:r>
            <a:r>
              <a:rPr lang="en-US" dirty="0" smtClean="0"/>
              <a:t>valid</a:t>
            </a:r>
            <a:endParaRPr lang="en-US" dirty="0"/>
          </a:p>
          <a:p>
            <a:pPr lvl="1"/>
            <a:r>
              <a:rPr lang="en-US" dirty="0"/>
              <a:t>set u b 115200    		</a:t>
            </a:r>
            <a:r>
              <a:rPr lang="en-US" dirty="0" smtClean="0"/>
              <a:t>	valid</a:t>
            </a:r>
            <a:endParaRPr lang="en-US" dirty="0"/>
          </a:p>
          <a:p>
            <a:pPr lvl="1"/>
            <a:r>
              <a:rPr lang="en-US" dirty="0"/>
              <a:t>s  </a:t>
            </a:r>
            <a:r>
              <a:rPr lang="en-US" dirty="0" err="1"/>
              <a:t>uart</a:t>
            </a:r>
            <a:r>
              <a:rPr lang="en-US" dirty="0"/>
              <a:t> </a:t>
            </a:r>
            <a:r>
              <a:rPr lang="en-US" dirty="0" err="1"/>
              <a:t>baudrate</a:t>
            </a:r>
            <a:r>
              <a:rPr lang="en-US" dirty="0"/>
              <a:t> 115200    	</a:t>
            </a:r>
            <a:r>
              <a:rPr lang="en-US" b="1" dirty="0" smtClean="0">
                <a:solidFill>
                  <a:schemeClr val="accent2"/>
                </a:solidFill>
              </a:rPr>
              <a:t>Invalid</a:t>
            </a:r>
            <a:endParaRPr lang="en-US" b="1" dirty="0">
              <a:solidFill>
                <a:schemeClr val="accent2"/>
              </a:solidFill>
            </a:endParaRPr>
          </a:p>
          <a:p>
            <a:pPr lvl="2"/>
            <a:endParaRPr lang="en-US" dirty="0" smtClean="0"/>
          </a:p>
          <a:p>
            <a:pPr lvl="1"/>
            <a:endParaRPr lang="en-US" dirty="0"/>
          </a:p>
          <a:p>
            <a:endParaRPr lang="en-US" dirty="0">
              <a:solidFill>
                <a:srgbClr val="3960AD"/>
              </a:solidFill>
            </a:endParaRPr>
          </a:p>
          <a:p>
            <a:pPr lvl="1"/>
            <a:endParaRPr lang="en-US" dirty="0"/>
          </a:p>
        </p:txBody>
      </p:sp>
      <p:sp>
        <p:nvSpPr>
          <p:cNvPr id="4" name="AutoShape 6"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77788" y="-2286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2301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3825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http://upload.wikimedia.org/wikipedia/en/thumb/3/32/Wi-Fi_Logo.svg/220px-Wi-Fi_Logo.svg.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1752600"/>
            <a:ext cx="2095500" cy="134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0" descr="config settings.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3810000"/>
            <a:ext cx="2139462" cy="1103690"/>
          </a:xfrm>
          <a:prstGeom prst="rect">
            <a:avLst/>
          </a:prstGeom>
        </p:spPr>
      </p:pic>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Mode: Keywords</a:t>
            </a:r>
            <a:endParaRPr lang="en-US" dirty="0"/>
          </a:p>
        </p:txBody>
      </p:sp>
      <p:sp>
        <p:nvSpPr>
          <p:cNvPr id="3" name="Content Placeholder 2"/>
          <p:cNvSpPr>
            <a:spLocks noGrp="1"/>
          </p:cNvSpPr>
          <p:nvPr>
            <p:ph idx="1"/>
          </p:nvPr>
        </p:nvSpPr>
        <p:spPr>
          <a:xfrm>
            <a:off x="533400" y="1371600"/>
            <a:ext cx="8153400" cy="4953000"/>
          </a:xfrm>
        </p:spPr>
        <p:txBody>
          <a:bodyPr>
            <a:normAutofit fontScale="47500" lnSpcReduction="20000"/>
          </a:bodyPr>
          <a:lstStyle/>
          <a:p>
            <a:r>
              <a:rPr lang="en-US" dirty="0" smtClean="0"/>
              <a:t>Set: Immediate Effect, Permanent </a:t>
            </a:r>
            <a:r>
              <a:rPr lang="en-US" dirty="0"/>
              <a:t>I</a:t>
            </a:r>
            <a:r>
              <a:rPr lang="en-US" dirty="0" smtClean="0"/>
              <a:t>f </a:t>
            </a:r>
            <a:r>
              <a:rPr lang="en-US" dirty="0"/>
              <a:t>S</a:t>
            </a:r>
            <a:r>
              <a:rPr lang="en-US" dirty="0" smtClean="0"/>
              <a:t>aved to Configuration File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lvl="1"/>
            <a:endParaRPr lang="en-US" sz="1600" dirty="0"/>
          </a:p>
          <a:p>
            <a:pPr lvl="1"/>
            <a:endParaRPr lang="en-US" sz="1600" dirty="0" smtClean="0"/>
          </a:p>
          <a:p>
            <a:pPr lvl="1"/>
            <a:endParaRPr lang="en-US" sz="1600" dirty="0"/>
          </a:p>
          <a:p>
            <a:pPr marL="457200" lvl="1" indent="0">
              <a:buNone/>
            </a:pPr>
            <a:r>
              <a:rPr lang="en-US" sz="1600" dirty="0" smtClean="0"/>
              <a:t/>
            </a:r>
            <a:br>
              <a:rPr lang="en-US" sz="1600" dirty="0" smtClean="0"/>
            </a:br>
            <a:endParaRPr lang="en-US" sz="1600" dirty="0" smtClean="0"/>
          </a:p>
          <a:p>
            <a:r>
              <a:rPr lang="en-US" dirty="0" smtClean="0"/>
              <a:t>Get: Retrieve &amp; Display Permanently Stored Information</a:t>
            </a:r>
          </a:p>
          <a:p>
            <a:r>
              <a:rPr lang="en-US" dirty="0" smtClean="0"/>
              <a:t>Status: Current Interface Status, </a:t>
            </a:r>
            <a:r>
              <a:rPr lang="en-US" dirty="0"/>
              <a:t>IP </a:t>
            </a:r>
            <a:r>
              <a:rPr lang="en-US" dirty="0" smtClean="0"/>
              <a:t>Address, </a:t>
            </a:r>
            <a:r>
              <a:rPr lang="en-US" dirty="0"/>
              <a:t>etc</a:t>
            </a:r>
            <a:r>
              <a:rPr lang="en-US" dirty="0" smtClean="0"/>
              <a:t>.</a:t>
            </a:r>
          </a:p>
          <a:p>
            <a:r>
              <a:rPr lang="en-US" dirty="0" smtClean="0"/>
              <a:t>Action: Perform Actions </a:t>
            </a:r>
            <a:r>
              <a:rPr lang="en-US" dirty="0"/>
              <a:t>S</a:t>
            </a:r>
            <a:r>
              <a:rPr lang="en-US" dirty="0" smtClean="0"/>
              <a:t>uch </a:t>
            </a:r>
            <a:r>
              <a:rPr lang="en-US" dirty="0"/>
              <a:t>A</a:t>
            </a:r>
            <a:r>
              <a:rPr lang="en-US" dirty="0" smtClean="0"/>
              <a:t>s Scan, Connect &amp; Disconnect</a:t>
            </a:r>
          </a:p>
          <a:p>
            <a:r>
              <a:rPr lang="en-US" dirty="0" smtClean="0"/>
              <a:t>File: Upgrade</a:t>
            </a:r>
            <a:r>
              <a:rPr lang="en-US" dirty="0"/>
              <a:t>, L</a:t>
            </a:r>
            <a:r>
              <a:rPr lang="en-US" dirty="0" smtClean="0"/>
              <a:t>oad &amp; Save </a:t>
            </a:r>
            <a:r>
              <a:rPr lang="en-US" dirty="0"/>
              <a:t>C</a:t>
            </a:r>
            <a:r>
              <a:rPr lang="en-US" dirty="0" smtClean="0"/>
              <a:t>onfiguration</a:t>
            </a:r>
            <a:r>
              <a:rPr lang="en-US" dirty="0"/>
              <a:t>, </a:t>
            </a:r>
            <a:r>
              <a:rPr lang="en-US" dirty="0" smtClean="0"/>
              <a:t>Delete </a:t>
            </a:r>
            <a:r>
              <a:rPr lang="en-US" dirty="0"/>
              <a:t>F</a:t>
            </a:r>
            <a:r>
              <a:rPr lang="en-US" dirty="0" smtClean="0"/>
              <a:t>iles</a:t>
            </a:r>
            <a:r>
              <a:rPr lang="en-US" dirty="0"/>
              <a:t>, etc</a:t>
            </a:r>
            <a:r>
              <a:rPr lang="en-US" sz="1800" dirty="0" smtClean="0"/>
              <a:t>.</a:t>
            </a:r>
            <a:endParaRPr lang="en-US" dirty="0">
              <a:solidFill>
                <a:srgbClr val="3960AD"/>
              </a:solidFill>
            </a:endParaRPr>
          </a:p>
          <a:p>
            <a:pPr lvl="1"/>
            <a:endParaRPr lang="en-US" dirty="0"/>
          </a:p>
        </p:txBody>
      </p:sp>
      <p:sp>
        <p:nvSpPr>
          <p:cNvPr id="4" name="AutoShape 6"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77788" y="-2286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2301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3825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715949567"/>
              </p:ext>
            </p:extLst>
          </p:nvPr>
        </p:nvGraphicFramePr>
        <p:xfrm>
          <a:off x="1611313" y="1608058"/>
          <a:ext cx="6095999" cy="30251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23999"/>
                <a:gridCol w="4572000"/>
              </a:tblGrid>
              <a:tr h="251670">
                <a:tc>
                  <a:txBody>
                    <a:bodyPr/>
                    <a:lstStyle/>
                    <a:p>
                      <a:r>
                        <a:rPr lang="en-US" sz="1100" dirty="0" smtClean="0"/>
                        <a:t>Set Command</a:t>
                      </a:r>
                      <a:endParaRPr lang="en-US" sz="1100" dirty="0"/>
                    </a:p>
                  </a:txBody>
                  <a:tcPr/>
                </a:tc>
                <a:tc>
                  <a:txBody>
                    <a:bodyPr/>
                    <a:lstStyle/>
                    <a:p>
                      <a:r>
                        <a:rPr lang="en-US" sz="1100" dirty="0" smtClean="0"/>
                        <a:t>Function</a:t>
                      </a:r>
                      <a:endParaRPr lang="en-US" sz="1100" dirty="0"/>
                    </a:p>
                  </a:txBody>
                  <a:tcPr/>
                </a:tc>
              </a:tr>
              <a:tr h="226503">
                <a:tc>
                  <a:txBody>
                    <a:bodyPr/>
                    <a:lstStyle/>
                    <a:p>
                      <a:r>
                        <a:rPr lang="en-US" sz="1050" dirty="0" err="1" smtClean="0"/>
                        <a:t>AdHoc</a:t>
                      </a:r>
                      <a:endParaRPr lang="en-US" sz="1050" dirty="0"/>
                    </a:p>
                  </a:txBody>
                  <a:tcPr/>
                </a:tc>
                <a:tc>
                  <a:txBody>
                    <a:bodyPr/>
                    <a:lstStyle/>
                    <a:p>
                      <a:r>
                        <a:rPr lang="en-US" sz="1050" dirty="0" smtClean="0"/>
                        <a:t>Controls the ad hoc parameters</a:t>
                      </a:r>
                      <a:endParaRPr lang="en-US" sz="1050" dirty="0"/>
                    </a:p>
                  </a:txBody>
                  <a:tcPr/>
                </a:tc>
              </a:tr>
              <a:tr h="226503">
                <a:tc>
                  <a:txBody>
                    <a:bodyPr/>
                    <a:lstStyle/>
                    <a:p>
                      <a:r>
                        <a:rPr lang="en-US" sz="1050" dirty="0" smtClean="0"/>
                        <a:t>Broadcast</a:t>
                      </a:r>
                      <a:endParaRPr lang="en-US" sz="105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smtClean="0"/>
                        <a:t>Controls the broadcast hello/heartbeat UDP message</a:t>
                      </a:r>
                      <a:endParaRPr lang="en-US" sz="1050" dirty="0"/>
                    </a:p>
                  </a:txBody>
                  <a:tcPr/>
                </a:tc>
              </a:tr>
              <a:tr h="226503">
                <a:tc>
                  <a:txBody>
                    <a:bodyPr/>
                    <a:lstStyle/>
                    <a:p>
                      <a:r>
                        <a:rPr lang="en-US" sz="1050" dirty="0" smtClean="0"/>
                        <a:t>COMM</a:t>
                      </a:r>
                      <a:endParaRPr lang="en-US" sz="105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smtClean="0"/>
                        <a:t>Communication &amp; data transfer, matching characters</a:t>
                      </a:r>
                      <a:endParaRPr lang="en-US" sz="1050" dirty="0"/>
                    </a:p>
                  </a:txBody>
                  <a:tcPr/>
                </a:tc>
              </a:tr>
              <a:tr h="226503">
                <a:tc>
                  <a:txBody>
                    <a:bodyPr/>
                    <a:lstStyle/>
                    <a:p>
                      <a:r>
                        <a:rPr lang="en-US" sz="1050" dirty="0" smtClean="0"/>
                        <a:t>DNS</a:t>
                      </a:r>
                      <a:endParaRPr lang="en-US" sz="105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smtClean="0"/>
                        <a:t>DNS host &amp; domain</a:t>
                      </a:r>
                    </a:p>
                  </a:txBody>
                  <a:tcPr/>
                </a:tc>
              </a:tr>
              <a:tr h="226503">
                <a:tc>
                  <a:txBody>
                    <a:bodyPr/>
                    <a:lstStyle/>
                    <a:p>
                      <a:r>
                        <a:rPr lang="en-US" sz="1050" dirty="0" smtClean="0"/>
                        <a:t>FTP</a:t>
                      </a:r>
                      <a:endParaRPr lang="en-US" sz="105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smtClean="0"/>
                        <a:t>FTP host address &amp; login information</a:t>
                      </a:r>
                    </a:p>
                  </a:txBody>
                  <a:tcPr/>
                </a:tc>
              </a:tr>
              <a:tr h="226503">
                <a:tc>
                  <a:txBody>
                    <a:bodyPr/>
                    <a:lstStyle/>
                    <a:p>
                      <a:r>
                        <a:rPr lang="en-US" sz="1050" dirty="0" smtClean="0"/>
                        <a:t>IP</a:t>
                      </a:r>
                      <a:endParaRPr lang="en-US" sz="105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smtClean="0"/>
                        <a:t>IP settings</a:t>
                      </a:r>
                      <a:endParaRPr lang="en-US" sz="1050" dirty="0"/>
                    </a:p>
                  </a:txBody>
                  <a:tcPr/>
                </a:tc>
              </a:tr>
              <a:tr h="226503">
                <a:tc>
                  <a:txBody>
                    <a:bodyPr/>
                    <a:lstStyle/>
                    <a:p>
                      <a:r>
                        <a:rPr lang="en-US" sz="1050" dirty="0" smtClean="0"/>
                        <a:t>Option</a:t>
                      </a:r>
                      <a:endParaRPr lang="en-US" sz="105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smtClean="0"/>
                        <a:t>Optional &amp; infrequently used parameters</a:t>
                      </a:r>
                    </a:p>
                  </a:txBody>
                  <a:tcPr/>
                </a:tc>
              </a:tr>
              <a:tr h="226503">
                <a:tc>
                  <a:txBody>
                    <a:bodyPr/>
                    <a:lstStyle/>
                    <a:p>
                      <a:r>
                        <a:rPr lang="en-US" sz="1050" dirty="0" smtClean="0"/>
                        <a:t>Sys</a:t>
                      </a:r>
                      <a:endParaRPr lang="en-US" sz="105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smtClean="0"/>
                        <a:t>System settings such as sleep &amp; wake timers</a:t>
                      </a:r>
                      <a:endParaRPr lang="en-US" sz="1050" dirty="0"/>
                    </a:p>
                  </a:txBody>
                  <a:tcPr/>
                </a:tc>
              </a:tr>
              <a:tr h="226503">
                <a:tc>
                  <a:txBody>
                    <a:bodyPr/>
                    <a:lstStyle/>
                    <a:p>
                      <a:r>
                        <a:rPr lang="en-US" sz="1050" dirty="0" smtClean="0"/>
                        <a:t>Time</a:t>
                      </a:r>
                      <a:endParaRPr lang="en-US" sz="105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smtClean="0"/>
                        <a:t>Real-time clock settings</a:t>
                      </a:r>
                      <a:endParaRPr lang="en-US" sz="1050" dirty="0"/>
                    </a:p>
                  </a:txBody>
                  <a:tcPr/>
                </a:tc>
              </a:tr>
              <a:tr h="226503">
                <a:tc>
                  <a:txBody>
                    <a:bodyPr/>
                    <a:lstStyle/>
                    <a:p>
                      <a:r>
                        <a:rPr lang="en-US" sz="1050" dirty="0" smtClean="0"/>
                        <a:t>UART</a:t>
                      </a:r>
                      <a:endParaRPr lang="en-US" sz="105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smtClean="0"/>
                        <a:t>Serial port settings such as baud rate &amp; parity</a:t>
                      </a:r>
                      <a:endParaRPr lang="en-US" sz="1050" dirty="0"/>
                    </a:p>
                  </a:txBody>
                  <a:tcPr/>
                </a:tc>
              </a:tr>
              <a:tr h="226503">
                <a:tc>
                  <a:txBody>
                    <a:bodyPr/>
                    <a:lstStyle/>
                    <a:p>
                      <a:r>
                        <a:rPr lang="en-US" sz="1050" dirty="0" smtClean="0"/>
                        <a:t>WLAN</a:t>
                      </a:r>
                      <a:endParaRPr lang="en-US" sz="105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smtClean="0"/>
                        <a:t>Wireless interface, such as SSID, channel &amp; security options</a:t>
                      </a:r>
                    </a:p>
                  </a:txBody>
                  <a:tcPr/>
                </a:tc>
              </a:tr>
            </a:tbl>
          </a:graphicData>
        </a:graphic>
      </p:graphicFrame>
    </p:spTree>
    <p:extLst>
      <p:ext uri="{BB962C8B-B14F-4D97-AF65-F5344CB8AC3E}">
        <p14:creationId xmlns:p14="http://schemas.microsoft.com/office/powerpoint/2010/main" val="2587274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248400" y="1265382"/>
            <a:ext cx="2438400" cy="44958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Hardware Architecture: Key Features</a:t>
            </a:r>
            <a:endParaRPr lang="en-US" dirty="0"/>
          </a:p>
        </p:txBody>
      </p:sp>
      <p:sp>
        <p:nvSpPr>
          <p:cNvPr id="3" name="Content Placeholder 2"/>
          <p:cNvSpPr>
            <a:spLocks noGrp="1"/>
          </p:cNvSpPr>
          <p:nvPr>
            <p:ph idx="1"/>
          </p:nvPr>
        </p:nvSpPr>
        <p:spPr>
          <a:xfrm>
            <a:off x="457200" y="1279480"/>
            <a:ext cx="2895600" cy="4800600"/>
          </a:xfrm>
        </p:spPr>
        <p:txBody>
          <a:bodyPr>
            <a:normAutofit/>
          </a:bodyPr>
          <a:lstStyle/>
          <a:p>
            <a:pPr>
              <a:lnSpc>
                <a:spcPct val="110000"/>
              </a:lnSpc>
            </a:pPr>
            <a:r>
              <a:rPr lang="en-US" sz="1300" dirty="0" smtClean="0"/>
              <a:t>2.4-GHz </a:t>
            </a:r>
            <a:r>
              <a:rPr lang="en-US" sz="1300" dirty="0"/>
              <a:t>IEEE 802.11b/g </a:t>
            </a:r>
            <a:r>
              <a:rPr lang="en-US" sz="1300" dirty="0" err="1" smtClean="0"/>
              <a:t>Tx</a:t>
            </a:r>
            <a:r>
              <a:rPr lang="en-US" sz="1300" dirty="0" smtClean="0"/>
              <a:t>/Rx</a:t>
            </a:r>
            <a:endParaRPr lang="en-US" sz="1300" dirty="0"/>
          </a:p>
          <a:p>
            <a:pPr>
              <a:lnSpc>
                <a:spcPct val="110000"/>
              </a:lnSpc>
            </a:pPr>
            <a:r>
              <a:rPr lang="en-US" sz="1300" dirty="0"/>
              <a:t>Ultra </a:t>
            </a:r>
            <a:r>
              <a:rPr lang="en-US" sz="1300" dirty="0" smtClean="0"/>
              <a:t>Low-Power </a:t>
            </a:r>
            <a:r>
              <a:rPr lang="en-US" sz="1300" dirty="0"/>
              <a:t>C</a:t>
            </a:r>
            <a:r>
              <a:rPr lang="en-US" sz="1300" dirty="0" smtClean="0"/>
              <a:t>onsumption</a:t>
            </a:r>
            <a:endParaRPr lang="en-US" sz="1300" dirty="0"/>
          </a:p>
          <a:p>
            <a:pPr marL="631825" lvl="1" indent="-174625">
              <a:lnSpc>
                <a:spcPct val="110000"/>
              </a:lnSpc>
              <a:buFontTx/>
              <a:buChar char="•"/>
            </a:pPr>
            <a:r>
              <a:rPr lang="en-US" sz="1300" dirty="0" smtClean="0"/>
              <a:t>4-uA </a:t>
            </a:r>
            <a:r>
              <a:rPr lang="en-US" sz="1300" dirty="0"/>
              <a:t>sleep</a:t>
            </a:r>
          </a:p>
          <a:p>
            <a:pPr marL="631825" lvl="1" indent="-174625">
              <a:lnSpc>
                <a:spcPct val="110000"/>
              </a:lnSpc>
              <a:buFontTx/>
              <a:buChar char="•"/>
            </a:pPr>
            <a:r>
              <a:rPr lang="en-US" sz="1300" dirty="0" smtClean="0"/>
              <a:t>40-mA </a:t>
            </a:r>
            <a:r>
              <a:rPr lang="en-US" sz="1300" dirty="0"/>
              <a:t>RX</a:t>
            </a:r>
            <a:r>
              <a:rPr lang="en-US" sz="1300" dirty="0" smtClean="0"/>
              <a:t>/connected</a:t>
            </a:r>
            <a:endParaRPr lang="en-US" sz="1300" dirty="0"/>
          </a:p>
          <a:p>
            <a:pPr marL="631825" lvl="1" indent="-174625">
              <a:lnSpc>
                <a:spcPct val="110000"/>
              </a:lnSpc>
              <a:buFontTx/>
              <a:buChar char="•"/>
            </a:pPr>
            <a:r>
              <a:rPr lang="en-US" sz="1300" dirty="0" smtClean="0"/>
              <a:t>200-mA maximum </a:t>
            </a:r>
            <a:r>
              <a:rPr lang="en-US" sz="1300" dirty="0"/>
              <a:t>TX</a:t>
            </a:r>
          </a:p>
          <a:p>
            <a:pPr>
              <a:lnSpc>
                <a:spcPct val="110000"/>
              </a:lnSpc>
            </a:pPr>
            <a:r>
              <a:rPr lang="en-US" sz="1300" dirty="0" err="1"/>
              <a:t>Sparc</a:t>
            </a:r>
            <a:r>
              <a:rPr lang="en-US" sz="1300" dirty="0"/>
              <a:t> </a:t>
            </a:r>
            <a:r>
              <a:rPr lang="en-US" sz="1300" dirty="0" smtClean="0"/>
              <a:t>32-Bit </a:t>
            </a:r>
            <a:r>
              <a:rPr lang="en-US" sz="1300" dirty="0"/>
              <a:t>M</a:t>
            </a:r>
            <a:r>
              <a:rPr lang="en-US" sz="1300" dirty="0" smtClean="0"/>
              <a:t>icro</a:t>
            </a:r>
            <a:endParaRPr lang="en-US" sz="1300" dirty="0"/>
          </a:p>
          <a:p>
            <a:pPr marL="631825" lvl="1" indent="-174625">
              <a:lnSpc>
                <a:spcPct val="110000"/>
              </a:lnSpc>
              <a:buFontTx/>
              <a:buChar char="•"/>
            </a:pPr>
            <a:r>
              <a:rPr lang="en-US" sz="1300" dirty="0"/>
              <a:t>Embedded TCP/UDP/IP stacks</a:t>
            </a:r>
          </a:p>
          <a:p>
            <a:pPr>
              <a:lnSpc>
                <a:spcPct val="110000"/>
              </a:lnSpc>
            </a:pPr>
            <a:r>
              <a:rPr lang="en-US" sz="1300" dirty="0"/>
              <a:t>Hardware </a:t>
            </a:r>
            <a:r>
              <a:rPr lang="en-US" sz="1300" dirty="0" smtClean="0"/>
              <a:t>Interfaces</a:t>
            </a:r>
            <a:endParaRPr lang="en-US" sz="1300" dirty="0"/>
          </a:p>
          <a:p>
            <a:pPr marL="631825" lvl="1" indent="-174625">
              <a:lnSpc>
                <a:spcPct val="110000"/>
              </a:lnSpc>
              <a:buFontTx/>
              <a:buChar char="•"/>
            </a:pPr>
            <a:r>
              <a:rPr lang="en-US" sz="1300" dirty="0" smtClean="0"/>
              <a:t>UART: 1-Mbps </a:t>
            </a:r>
            <a:r>
              <a:rPr lang="en-US" sz="1300" dirty="0"/>
              <a:t>streaming</a:t>
            </a:r>
          </a:p>
          <a:p>
            <a:pPr marL="631825" lvl="1" indent="-174625">
              <a:lnSpc>
                <a:spcPct val="110000"/>
              </a:lnSpc>
              <a:buFontTx/>
              <a:buChar char="•"/>
            </a:pPr>
            <a:r>
              <a:rPr lang="en-US" sz="1300" dirty="0"/>
              <a:t>SPI </a:t>
            </a:r>
            <a:r>
              <a:rPr lang="en-US" sz="1300" dirty="0" smtClean="0"/>
              <a:t>slave: 2.7-Mbps </a:t>
            </a:r>
            <a:r>
              <a:rPr lang="en-US" sz="1300" dirty="0"/>
              <a:t>streaming</a:t>
            </a:r>
          </a:p>
          <a:p>
            <a:pPr>
              <a:lnSpc>
                <a:spcPct val="110000"/>
              </a:lnSpc>
            </a:pPr>
            <a:r>
              <a:rPr lang="en-US" sz="1300" dirty="0"/>
              <a:t>10 </a:t>
            </a:r>
            <a:r>
              <a:rPr lang="en-US" sz="1300" dirty="0" smtClean="0"/>
              <a:t>GPIO Pins</a:t>
            </a:r>
            <a:endParaRPr lang="en-US" sz="1300" dirty="0"/>
          </a:p>
          <a:p>
            <a:pPr marL="631825" lvl="1" indent="-174625">
              <a:lnSpc>
                <a:spcPct val="110000"/>
              </a:lnSpc>
              <a:buFontTx/>
              <a:buChar char="•"/>
            </a:pPr>
            <a:r>
              <a:rPr lang="en-US" sz="1300" dirty="0" smtClean="0"/>
              <a:t>Status &amp; control</a:t>
            </a:r>
            <a:endParaRPr lang="en-US" sz="1300" dirty="0"/>
          </a:p>
        </p:txBody>
      </p:sp>
      <p:sp>
        <p:nvSpPr>
          <p:cNvPr id="4" name="AutoShape 6"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77788" y="-2286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2301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3825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http://upload.wikimedia.org/wikipedia/en/thumb/3/32/Wi-Fi_Logo.svg/220px-Wi-Fi_Logo.svg.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1752600"/>
            <a:ext cx="2095500" cy="134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3341424" y="1279480"/>
            <a:ext cx="2743200" cy="4495800"/>
          </a:xfrm>
          <a:prstGeom prst="rect">
            <a:avLst/>
          </a:prstGeom>
        </p:spPr>
        <p:txBody>
          <a:bodyPr vert="horz" lIns="91440" tIns="45720" rIns="91440" bIns="45720" rtlCol="0">
            <a:normAutofit/>
          </a:bodyPr>
          <a:lstStyle>
            <a:lvl1pPr marL="342900" indent="-342900" algn="l" defTabSz="914400" rtl="0" eaLnBrk="1" latinLnBrk="0" hangingPunct="1">
              <a:spcBef>
                <a:spcPts val="1200"/>
              </a:spcBef>
              <a:spcAft>
                <a:spcPts val="0"/>
              </a:spcAft>
              <a:buFont typeface="Arial" pitchFamily="34" charset="0"/>
              <a:buChar char="•"/>
              <a:defRPr sz="2400" b="1"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0000"/>
              </a:lnSpc>
              <a:spcBef>
                <a:spcPct val="20000"/>
              </a:spcBef>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buFont typeface="Wingdings" charset="2"/>
              <a:buChar char="§"/>
            </a:pPr>
            <a:r>
              <a:rPr lang="en-US" sz="1300" dirty="0">
                <a:solidFill>
                  <a:srgbClr val="1F497D"/>
                </a:solidFill>
              </a:rPr>
              <a:t>8 </a:t>
            </a:r>
            <a:r>
              <a:rPr lang="en-US" sz="1300" dirty="0" smtClean="0">
                <a:solidFill>
                  <a:srgbClr val="1F497D"/>
                </a:solidFill>
              </a:rPr>
              <a:t>Analog Sensor </a:t>
            </a:r>
            <a:r>
              <a:rPr lang="en-US" sz="1300" dirty="0">
                <a:solidFill>
                  <a:srgbClr val="1F497D"/>
                </a:solidFill>
              </a:rPr>
              <a:t>I</a:t>
            </a:r>
            <a:r>
              <a:rPr lang="en-US" sz="1300" dirty="0" smtClean="0">
                <a:solidFill>
                  <a:srgbClr val="1F497D"/>
                </a:solidFill>
              </a:rPr>
              <a:t>nputs</a:t>
            </a:r>
            <a:endParaRPr lang="en-US" sz="1300" dirty="0">
              <a:solidFill>
                <a:srgbClr val="1F497D"/>
              </a:solidFill>
            </a:endParaRPr>
          </a:p>
          <a:p>
            <a:pPr marL="631825" lvl="1" indent="-174625">
              <a:lnSpc>
                <a:spcPct val="110000"/>
              </a:lnSpc>
              <a:buFontTx/>
              <a:buChar char="•"/>
            </a:pPr>
            <a:r>
              <a:rPr lang="en-US" sz="1300" dirty="0" smtClean="0"/>
              <a:t>14-bit, 35-us frequency</a:t>
            </a:r>
          </a:p>
          <a:p>
            <a:pPr marL="631825" lvl="1" indent="-174625">
              <a:lnSpc>
                <a:spcPct val="110000"/>
              </a:lnSpc>
              <a:buFontTx/>
              <a:buChar char="•"/>
            </a:pPr>
            <a:r>
              <a:rPr lang="en-US" sz="1300" dirty="0" smtClean="0"/>
              <a:t>0 to 1.2 V</a:t>
            </a:r>
          </a:p>
          <a:p>
            <a:pPr>
              <a:lnSpc>
                <a:spcPct val="110000"/>
              </a:lnSpc>
              <a:buFont typeface="Wingdings" charset="2"/>
              <a:buChar char="§"/>
            </a:pPr>
            <a:r>
              <a:rPr lang="en-US" sz="1300" dirty="0" smtClean="0">
                <a:solidFill>
                  <a:srgbClr val="1F497D"/>
                </a:solidFill>
              </a:rPr>
              <a:t>Security: Hardware Encryption Engine</a:t>
            </a:r>
            <a:endParaRPr lang="en-US" sz="1300" dirty="0">
              <a:solidFill>
                <a:srgbClr val="1F497D"/>
              </a:solidFill>
            </a:endParaRPr>
          </a:p>
          <a:p>
            <a:pPr marL="631825" lvl="1" indent="-174625">
              <a:lnSpc>
                <a:spcPct val="110000"/>
              </a:lnSpc>
              <a:buFontTx/>
              <a:buChar char="•"/>
            </a:pPr>
            <a:r>
              <a:rPr lang="en-US" sz="1300" dirty="0" smtClean="0"/>
              <a:t>WEP128</a:t>
            </a:r>
          </a:p>
          <a:p>
            <a:pPr marL="631825" lvl="1" indent="-174625">
              <a:lnSpc>
                <a:spcPct val="110000"/>
              </a:lnSpc>
              <a:buFontTx/>
              <a:buChar char="•"/>
            </a:pPr>
            <a:r>
              <a:rPr lang="en-US" sz="1300" dirty="0" smtClean="0"/>
              <a:t>WPA-PSK</a:t>
            </a:r>
          </a:p>
          <a:p>
            <a:pPr marL="631825" lvl="1" indent="-174625">
              <a:lnSpc>
                <a:spcPct val="110000"/>
              </a:lnSpc>
              <a:buFontTx/>
              <a:buChar char="•"/>
            </a:pPr>
            <a:r>
              <a:rPr lang="en-US" sz="1300" dirty="0" smtClean="0"/>
              <a:t>WPA2-PSK (TKIP &amp; AES)</a:t>
            </a:r>
          </a:p>
          <a:p>
            <a:pPr>
              <a:lnSpc>
                <a:spcPct val="110000"/>
              </a:lnSpc>
              <a:buFont typeface="Wingdings" charset="2"/>
              <a:buChar char="§"/>
            </a:pPr>
            <a:r>
              <a:rPr lang="en-US" sz="1300" dirty="0">
                <a:solidFill>
                  <a:srgbClr val="1F497D"/>
                </a:solidFill>
              </a:rPr>
              <a:t>Real</a:t>
            </a:r>
            <a:r>
              <a:rPr lang="en-US" sz="1300" dirty="0" smtClean="0">
                <a:solidFill>
                  <a:srgbClr val="1F497D"/>
                </a:solidFill>
              </a:rPr>
              <a:t>-Time Clock</a:t>
            </a:r>
            <a:endParaRPr lang="en-US" sz="1300" dirty="0">
              <a:solidFill>
                <a:srgbClr val="1F497D"/>
              </a:solidFill>
            </a:endParaRPr>
          </a:p>
          <a:p>
            <a:pPr>
              <a:lnSpc>
                <a:spcPct val="110000"/>
              </a:lnSpc>
              <a:buFont typeface="Wingdings" charset="2"/>
              <a:buChar char="§"/>
            </a:pPr>
            <a:r>
              <a:rPr lang="en-US" sz="1300" dirty="0" smtClean="0">
                <a:solidFill>
                  <a:srgbClr val="1F497D"/>
                </a:solidFill>
              </a:rPr>
              <a:t>1-MB Flash Memory </a:t>
            </a:r>
            <a:r>
              <a:rPr lang="en-US" sz="1300" dirty="0">
                <a:solidFill>
                  <a:srgbClr val="1F497D"/>
                </a:solidFill>
              </a:rPr>
              <a:t>for </a:t>
            </a:r>
            <a:r>
              <a:rPr lang="en-US" sz="1300" dirty="0" smtClean="0">
                <a:solidFill>
                  <a:srgbClr val="1F497D"/>
                </a:solidFill>
              </a:rPr>
              <a:t>Data Logging</a:t>
            </a:r>
            <a:endParaRPr lang="en-US" sz="1300" dirty="0">
              <a:solidFill>
                <a:srgbClr val="1F497D"/>
              </a:solidFill>
            </a:endParaRPr>
          </a:p>
          <a:p>
            <a:pPr>
              <a:lnSpc>
                <a:spcPct val="110000"/>
              </a:lnSpc>
              <a:buFont typeface="Wingdings" charset="2"/>
              <a:buChar char="§"/>
            </a:pPr>
            <a:r>
              <a:rPr lang="en-US" sz="1300" dirty="0" smtClean="0">
                <a:solidFill>
                  <a:srgbClr val="1F497D"/>
                </a:solidFill>
              </a:rPr>
              <a:t>2-KB </a:t>
            </a:r>
            <a:r>
              <a:rPr lang="en-US" sz="1300" dirty="0">
                <a:solidFill>
                  <a:srgbClr val="1F497D"/>
                </a:solidFill>
              </a:rPr>
              <a:t>NV RAM</a:t>
            </a:r>
          </a:p>
          <a:p>
            <a:pPr>
              <a:lnSpc>
                <a:spcPct val="110000"/>
              </a:lnSpc>
              <a:buFont typeface="Wingdings" charset="2"/>
              <a:buChar char="§"/>
            </a:pPr>
            <a:r>
              <a:rPr lang="en-US" sz="1300" dirty="0">
                <a:solidFill>
                  <a:srgbClr val="1F497D"/>
                </a:solidFill>
              </a:rPr>
              <a:t>Battery </a:t>
            </a:r>
            <a:r>
              <a:rPr lang="en-US" sz="1300" dirty="0" smtClean="0">
                <a:solidFill>
                  <a:srgbClr val="1F497D"/>
                </a:solidFill>
              </a:rPr>
              <a:t>Boost Regulator</a:t>
            </a:r>
            <a:r>
              <a:rPr lang="en-US" sz="1300" dirty="0">
                <a:solidFill>
                  <a:schemeClr val="accent1"/>
                </a:solidFill>
              </a:rPr>
              <a:t/>
            </a:r>
            <a:br>
              <a:rPr lang="en-US" sz="1300" dirty="0">
                <a:solidFill>
                  <a:schemeClr val="accent1"/>
                </a:solidFill>
              </a:rPr>
            </a:br>
            <a:endParaRPr lang="en-US" sz="1300" dirty="0">
              <a:solidFill>
                <a:schemeClr val="accent1"/>
              </a:solidFill>
            </a:endParaRPr>
          </a:p>
        </p:txBody>
      </p:sp>
    </p:spTree>
    <p:extLst>
      <p:ext uri="{BB962C8B-B14F-4D97-AF65-F5344CB8AC3E}">
        <p14:creationId xmlns:p14="http://schemas.microsoft.com/office/powerpoint/2010/main" val="12690569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81000" y="1265382"/>
            <a:ext cx="8305800" cy="44958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Title 1"/>
          <p:cNvSpPr>
            <a:spLocks noGrp="1"/>
          </p:cNvSpPr>
          <p:nvPr>
            <p:ph type="title"/>
          </p:nvPr>
        </p:nvSpPr>
        <p:spPr/>
        <p:txBody>
          <a:bodyPr/>
          <a:lstStyle/>
          <a:p>
            <a:r>
              <a:rPr lang="en-US" dirty="0" smtClean="0"/>
              <a:t>Hardware Architecture: Silicon </a:t>
            </a:r>
          </a:p>
        </p:txBody>
      </p:sp>
      <p:pic>
        <p:nvPicPr>
          <p:cNvPr id="7" name="Picture 2" descr="http://upload.wikimedia.org/wikipedia/en/thumb/3/32/Wi-Fi_Logo.svg/220px-Wi-Fi_Logo.svg.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1752600"/>
            <a:ext cx="2095500" cy="134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descr="rn-171_penny.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0696" y="3962400"/>
            <a:ext cx="2279904" cy="978408"/>
          </a:xfrm>
          <a:prstGeom prst="rect">
            <a:avLst/>
          </a:prstGeom>
        </p:spPr>
      </p:pic>
      <p:pic>
        <p:nvPicPr>
          <p:cNvPr id="4" name="Picture 3" descr="174 block diagram.ep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85" y="1524000"/>
            <a:ext cx="5758915" cy="4038600"/>
          </a:xfrm>
          <a:prstGeom prst="rect">
            <a:avLst/>
          </a:prstGeom>
        </p:spPr>
      </p:pic>
    </p:spTree>
    <p:extLst>
      <p:ext uri="{BB962C8B-B14F-4D97-AF65-F5344CB8AC3E}">
        <p14:creationId xmlns:p14="http://schemas.microsoft.com/office/powerpoint/2010/main" val="1008810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09600" y="1447800"/>
            <a:ext cx="8305800" cy="48006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Title 1"/>
          <p:cNvSpPr>
            <a:spLocks noGrp="1"/>
          </p:cNvSpPr>
          <p:nvPr>
            <p:ph type="title"/>
          </p:nvPr>
        </p:nvSpPr>
        <p:spPr/>
        <p:txBody>
          <a:bodyPr/>
          <a:lstStyle/>
          <a:p>
            <a:r>
              <a:rPr lang="en-US" dirty="0" smtClean="0"/>
              <a:t>Hardware Architecture: Development Environment </a:t>
            </a:r>
          </a:p>
        </p:txBody>
      </p:sp>
      <p:pic>
        <p:nvPicPr>
          <p:cNvPr id="7" name="Picture 2" descr="http://upload.wikimedia.org/wikipedia/en/thumb/3/32/Wi-Fi_Logo.svg/220px-Wi-Fi_Logo.svg.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1447800"/>
            <a:ext cx="2095500" cy="134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stretch>
            <a:fillRect/>
          </a:stretch>
        </p:blipFill>
        <p:spPr>
          <a:xfrm>
            <a:off x="533400" y="1478229"/>
            <a:ext cx="4572000" cy="4160571"/>
          </a:xfrm>
          <a:prstGeom prst="rect">
            <a:avLst/>
          </a:prstGeom>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5054858" y="3200400"/>
            <a:ext cx="3524488" cy="2118995"/>
          </a:xfrm>
          <a:prstGeom prst="rect">
            <a:avLst/>
          </a:prstGeom>
        </p:spPr>
      </p:pic>
    </p:spTree>
    <p:extLst>
      <p:ext uri="{BB962C8B-B14F-4D97-AF65-F5344CB8AC3E}">
        <p14:creationId xmlns:p14="http://schemas.microsoft.com/office/powerpoint/2010/main" val="497612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62000" y="3124200"/>
            <a:ext cx="7467600" cy="1447800"/>
          </a:xfrm>
        </p:spPr>
        <p:txBody>
          <a:bodyPr>
            <a:normAutofit/>
          </a:bodyPr>
          <a:lstStyle/>
          <a:p>
            <a:r>
              <a:rPr lang="en-US" sz="3600" b="0" dirty="0" smtClean="0"/>
              <a:t>Wi-Fi Lab</a:t>
            </a:r>
            <a:endParaRPr lang="en-US" sz="3600" b="0" dirty="0"/>
          </a:p>
        </p:txBody>
      </p:sp>
      <p:sp>
        <p:nvSpPr>
          <p:cNvPr id="7" name="Subtitle 6"/>
          <p:cNvSpPr>
            <a:spLocks noGrp="1"/>
          </p:cNvSpPr>
          <p:nvPr>
            <p:ph type="subTitle" idx="1"/>
          </p:nvPr>
        </p:nvSpPr>
        <p:spPr>
          <a:xfrm>
            <a:off x="2362200" y="4419600"/>
            <a:ext cx="4419600" cy="533400"/>
          </a:xfrm>
        </p:spPr>
        <p:txBody>
          <a:bodyPr/>
          <a:lstStyle/>
          <a:p>
            <a:r>
              <a:rPr lang="en-US" dirty="0" smtClean="0"/>
              <a:t>April, 2012</a:t>
            </a:r>
            <a:endParaRPr lang="en-US" dirty="0"/>
          </a:p>
        </p:txBody>
      </p:sp>
    </p:spTree>
    <p:extLst>
      <p:ext uri="{BB962C8B-B14F-4D97-AF65-F5344CB8AC3E}">
        <p14:creationId xmlns:p14="http://schemas.microsoft.com/office/powerpoint/2010/main" val="31362022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Prerequisites</a:t>
            </a:r>
            <a:endParaRPr lang="en-US" dirty="0"/>
          </a:p>
        </p:txBody>
      </p:sp>
      <p:sp>
        <p:nvSpPr>
          <p:cNvPr id="6" name="Content Placeholder 5"/>
          <p:cNvSpPr>
            <a:spLocks noGrp="1"/>
          </p:cNvSpPr>
          <p:nvPr>
            <p:ph idx="1"/>
          </p:nvPr>
        </p:nvSpPr>
        <p:spPr/>
        <p:txBody>
          <a:bodyPr/>
          <a:lstStyle/>
          <a:p>
            <a:r>
              <a:rPr lang="en-US" sz="2200" dirty="0" smtClean="0">
                <a:solidFill>
                  <a:srgbClr val="1F497D"/>
                </a:solidFill>
              </a:rPr>
              <a:t>Hardware</a:t>
            </a:r>
            <a:endParaRPr lang="en-US" sz="2200" dirty="0">
              <a:solidFill>
                <a:srgbClr val="1F497D"/>
              </a:solidFill>
            </a:endParaRPr>
          </a:p>
          <a:p>
            <a:pPr lvl="1"/>
            <a:r>
              <a:rPr lang="en-US" sz="1800" dirty="0" smtClean="0"/>
              <a:t>RN-134-K or RN-174-K evaluation kit</a:t>
            </a:r>
          </a:p>
          <a:p>
            <a:pPr lvl="1"/>
            <a:r>
              <a:rPr lang="en-US" sz="1800" dirty="0" smtClean="0"/>
              <a:t>Configured access </a:t>
            </a:r>
            <a:r>
              <a:rPr lang="en-US" sz="1800" dirty="0"/>
              <a:t>p</a:t>
            </a:r>
            <a:r>
              <a:rPr lang="en-US" sz="1800" dirty="0" smtClean="0"/>
              <a:t>oint (AP)</a:t>
            </a:r>
          </a:p>
          <a:p>
            <a:pPr lvl="2"/>
            <a:r>
              <a:rPr lang="en-US" sz="1600" dirty="0" smtClean="0"/>
              <a:t>Security: WEP-128, WPA-TKIP or WPA2-AES</a:t>
            </a:r>
          </a:p>
          <a:p>
            <a:pPr lvl="1"/>
            <a:r>
              <a:rPr lang="en-US" sz="1800" dirty="0" smtClean="0"/>
              <a:t>FTP server to upload &amp; store data</a:t>
            </a:r>
            <a:endParaRPr lang="en-US" dirty="0" smtClean="0"/>
          </a:p>
          <a:p>
            <a:r>
              <a:rPr lang="en-US" sz="2200" dirty="0" smtClean="0">
                <a:solidFill>
                  <a:srgbClr val="1F497D"/>
                </a:solidFill>
              </a:rPr>
              <a:t>Utility Software</a:t>
            </a:r>
            <a:endParaRPr lang="en-US" sz="2200" dirty="0">
              <a:solidFill>
                <a:srgbClr val="1F497D"/>
              </a:solidFill>
            </a:endParaRPr>
          </a:p>
          <a:p>
            <a:pPr lvl="1"/>
            <a:r>
              <a:rPr lang="en-US" sz="1800" dirty="0" smtClean="0"/>
              <a:t>Available from </a:t>
            </a:r>
            <a:r>
              <a:rPr lang="en-US" sz="1800" dirty="0" smtClean="0">
                <a:hlinkClick r:id="rId2"/>
              </a:rPr>
              <a:t>http://www.rovingnetworks.com</a:t>
            </a:r>
            <a:r>
              <a:rPr lang="en-US" sz="1800" dirty="0" smtClean="0"/>
              <a:t> support page</a:t>
            </a:r>
          </a:p>
          <a:p>
            <a:pPr lvl="1"/>
            <a:r>
              <a:rPr lang="en-US" sz="1800" dirty="0" err="1" smtClean="0"/>
              <a:t>Tera</a:t>
            </a:r>
            <a:r>
              <a:rPr lang="en-US" sz="1800" dirty="0" smtClean="0"/>
              <a:t> Term (terminal emulator)</a:t>
            </a:r>
          </a:p>
          <a:p>
            <a:pPr lvl="1"/>
            <a:r>
              <a:rPr lang="en-US" sz="1800" dirty="0" err="1" smtClean="0"/>
              <a:t>PortPeeker</a:t>
            </a:r>
            <a:r>
              <a:rPr lang="en-US" sz="1800" dirty="0" smtClean="0"/>
              <a:t> (packet sniffer)</a:t>
            </a:r>
          </a:p>
          <a:p>
            <a:pPr marL="457200" lvl="1" indent="0">
              <a:buNone/>
            </a:pPr>
            <a:endParaRPr lang="en-US" sz="1800" dirty="0" smtClean="0"/>
          </a:p>
          <a:p>
            <a:endParaRPr lang="en-US" dirty="0"/>
          </a:p>
        </p:txBody>
      </p:sp>
    </p:spTree>
    <p:extLst>
      <p:ext uri="{BB962C8B-B14F-4D97-AF65-F5344CB8AC3E}">
        <p14:creationId xmlns:p14="http://schemas.microsoft.com/office/powerpoint/2010/main" val="779537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248400" y="1265382"/>
            <a:ext cx="2438400" cy="44958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Wi-Fi™ Overview</a:t>
            </a:r>
            <a:endParaRPr lang="en-US" dirty="0"/>
          </a:p>
        </p:txBody>
      </p:sp>
      <p:sp>
        <p:nvSpPr>
          <p:cNvPr id="3" name="Content Placeholder 2"/>
          <p:cNvSpPr>
            <a:spLocks noGrp="1"/>
          </p:cNvSpPr>
          <p:nvPr>
            <p:ph idx="1"/>
          </p:nvPr>
        </p:nvSpPr>
        <p:spPr>
          <a:xfrm>
            <a:off x="457200" y="1265382"/>
            <a:ext cx="5638800" cy="4678218"/>
          </a:xfrm>
        </p:spPr>
        <p:txBody>
          <a:bodyPr>
            <a:normAutofit fontScale="70000" lnSpcReduction="20000"/>
          </a:bodyPr>
          <a:lstStyle/>
          <a:p>
            <a:r>
              <a:rPr lang="en-US" dirty="0" smtClean="0">
                <a:solidFill>
                  <a:srgbClr val="1F497D"/>
                </a:solidFill>
              </a:rPr>
              <a:t>Protocol</a:t>
            </a:r>
          </a:p>
          <a:p>
            <a:pPr lvl="1"/>
            <a:r>
              <a:rPr lang="en-US" dirty="0" smtClean="0"/>
              <a:t>Built on the IEEE 802.11 standard</a:t>
            </a:r>
          </a:p>
          <a:p>
            <a:pPr lvl="1"/>
            <a:r>
              <a:rPr lang="en-US" dirty="0" smtClean="0"/>
              <a:t>Conformance testing performed by the non-profit Wi-Fi Alliance (formed in 1999</a:t>
            </a:r>
            <a:r>
              <a:rPr lang="en-US" dirty="0" smtClean="0">
                <a:solidFill>
                  <a:srgbClr val="1F497D"/>
                </a:solidFill>
              </a:rPr>
              <a:t>)</a:t>
            </a:r>
          </a:p>
          <a:p>
            <a:r>
              <a:rPr lang="en-US" dirty="0" smtClean="0">
                <a:solidFill>
                  <a:srgbClr val="1F497D"/>
                </a:solidFill>
              </a:rPr>
              <a:t>Consumer Wi-Fi Growth (2009 - 2010</a:t>
            </a:r>
            <a:r>
              <a:rPr lang="en-US" dirty="0" smtClean="0">
                <a:solidFill>
                  <a:srgbClr val="4F81BD"/>
                </a:solidFill>
              </a:rPr>
              <a:t>)</a:t>
            </a:r>
          </a:p>
          <a:p>
            <a:pPr lvl="1"/>
            <a:r>
              <a:rPr lang="en-US" dirty="0" smtClean="0"/>
              <a:t>158% growth in Wi</a:t>
            </a:r>
            <a:r>
              <a:rPr lang="en-US" dirty="0"/>
              <a:t>-</a:t>
            </a:r>
            <a:r>
              <a:rPr lang="en-US" dirty="0" smtClean="0"/>
              <a:t>Fi enabled consumer electronics</a:t>
            </a:r>
          </a:p>
          <a:p>
            <a:pPr lvl="1"/>
            <a:r>
              <a:rPr lang="en-US" dirty="0" smtClean="0"/>
              <a:t>90% cell phones</a:t>
            </a:r>
          </a:p>
          <a:p>
            <a:pPr lvl="1"/>
            <a:r>
              <a:rPr lang="en-US" dirty="0" smtClean="0"/>
              <a:t>3 in 4 consumers considered buying a Wi-Fi enabled device</a:t>
            </a:r>
          </a:p>
          <a:p>
            <a:pPr lvl="2"/>
            <a:r>
              <a:rPr lang="en-US" dirty="0" smtClean="0"/>
              <a:t>34% laptops</a:t>
            </a:r>
            <a:endParaRPr lang="en-US" dirty="0" smtClean="0">
              <a:solidFill>
                <a:srgbClr val="4F81BD"/>
              </a:solidFill>
            </a:endParaRPr>
          </a:p>
          <a:p>
            <a:pPr lvl="2"/>
            <a:r>
              <a:rPr lang="en-US" dirty="0" smtClean="0"/>
              <a:t>15% Wi-Fi connected 3-D TVs</a:t>
            </a:r>
            <a:endParaRPr lang="en-US" dirty="0"/>
          </a:p>
          <a:p>
            <a:r>
              <a:rPr lang="en-US" dirty="0" smtClean="0">
                <a:solidFill>
                  <a:srgbClr val="1F497D"/>
                </a:solidFill>
              </a:rPr>
              <a:t>Embedded Systems</a:t>
            </a:r>
          </a:p>
          <a:p>
            <a:pPr lvl="1"/>
            <a:r>
              <a:rPr lang="en-US" dirty="0" smtClean="0"/>
              <a:t>Evangelizes on huge hotspot availability</a:t>
            </a:r>
          </a:p>
          <a:p>
            <a:pPr lvl="1"/>
            <a:r>
              <a:rPr lang="en-US" dirty="0" smtClean="0"/>
              <a:t>Provides data with ultra-low cost transport</a:t>
            </a:r>
          </a:p>
          <a:p>
            <a:pPr lvl="1"/>
            <a:endParaRPr lang="en-US" dirty="0" smtClean="0"/>
          </a:p>
          <a:p>
            <a:pPr lvl="1"/>
            <a:endParaRPr lang="en-US" dirty="0" smtClean="0"/>
          </a:p>
          <a:p>
            <a:pPr lvl="1"/>
            <a:endParaRPr lang="en-US" dirty="0" smtClean="0"/>
          </a:p>
          <a:p>
            <a:endParaRPr lang="en-US" dirty="0" smtClean="0">
              <a:solidFill>
                <a:srgbClr val="3960AD"/>
              </a:solidFill>
            </a:endParaRPr>
          </a:p>
          <a:p>
            <a:pPr lvl="1"/>
            <a:endParaRPr lang="en-US" dirty="0"/>
          </a:p>
        </p:txBody>
      </p:sp>
      <p:pic>
        <p:nvPicPr>
          <p:cNvPr id="7170" name="Picture 2" descr="http://upload.wikimedia.org/wikipedia/en/thumb/3/32/Wi-Fi_Logo.svg/220px-Wi-Fi_Logo.svg.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1524000"/>
            <a:ext cx="2095500" cy="134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descr="applications collag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6821" y="3200400"/>
            <a:ext cx="1618979" cy="2374900"/>
          </a:xfrm>
          <a:prstGeom prst="rect">
            <a:avLst/>
          </a:prstGeom>
        </p:spPr>
      </p:pic>
    </p:spTree>
    <p:extLst>
      <p:ext uri="{BB962C8B-B14F-4D97-AF65-F5344CB8AC3E}">
        <p14:creationId xmlns:p14="http://schemas.microsoft.com/office/powerpoint/2010/main" val="3474144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248400" y="1265382"/>
            <a:ext cx="2438400" cy="44958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4" name="Title 1"/>
          <p:cNvSpPr>
            <a:spLocks noGrp="1"/>
          </p:cNvSpPr>
          <p:nvPr>
            <p:ph type="title"/>
          </p:nvPr>
        </p:nvSpPr>
        <p:spPr/>
        <p:txBody>
          <a:bodyPr/>
          <a:lstStyle/>
          <a:p>
            <a:r>
              <a:rPr lang="en-US" dirty="0" smtClean="0"/>
              <a:t>Lab 1: Association &amp; UDP</a:t>
            </a:r>
          </a:p>
        </p:txBody>
      </p:sp>
      <p:sp>
        <p:nvSpPr>
          <p:cNvPr id="28675" name="Content Placeholder 2"/>
          <p:cNvSpPr>
            <a:spLocks noGrp="1"/>
          </p:cNvSpPr>
          <p:nvPr>
            <p:ph idx="1"/>
          </p:nvPr>
        </p:nvSpPr>
        <p:spPr/>
        <p:txBody>
          <a:bodyPr/>
          <a:lstStyle/>
          <a:p>
            <a:r>
              <a:rPr lang="en-US" dirty="0" smtClean="0">
                <a:solidFill>
                  <a:srgbClr val="1F497D"/>
                </a:solidFill>
              </a:rPr>
              <a:t>Lab Overview</a:t>
            </a:r>
            <a:endParaRPr lang="en-US" sz="2200" dirty="0" smtClean="0">
              <a:solidFill>
                <a:srgbClr val="1F497D"/>
              </a:solidFill>
            </a:endParaRPr>
          </a:p>
          <a:p>
            <a:pPr lvl="1"/>
            <a:r>
              <a:rPr lang="en-US" sz="1800" dirty="0" smtClean="0"/>
              <a:t>Infrastructure &amp; ad hoc networks</a:t>
            </a:r>
          </a:p>
          <a:p>
            <a:pPr lvl="1"/>
            <a:r>
              <a:rPr lang="en-US" sz="1800" dirty="0" smtClean="0"/>
              <a:t>Hardware setup</a:t>
            </a:r>
          </a:p>
          <a:p>
            <a:pPr lvl="1"/>
            <a:r>
              <a:rPr lang="en-US" sz="1800" dirty="0" smtClean="0"/>
              <a:t>Configuration parameters &amp; factory resets</a:t>
            </a:r>
          </a:p>
          <a:p>
            <a:pPr lvl="1"/>
            <a:r>
              <a:rPr lang="en-US" sz="1800" dirty="0" smtClean="0"/>
              <a:t>Scan, join &amp; authenticate</a:t>
            </a:r>
          </a:p>
          <a:p>
            <a:pPr lvl="1"/>
            <a:r>
              <a:rPr lang="en-US" sz="1800" dirty="0" smtClean="0"/>
              <a:t>Broadcast UDP </a:t>
            </a:r>
          </a:p>
          <a:p>
            <a:pPr lvl="1"/>
            <a:r>
              <a:rPr lang="en-US" sz="1800" dirty="0" smtClean="0"/>
              <a:t>Device name</a:t>
            </a:r>
          </a:p>
          <a:p>
            <a:pPr lvl="1"/>
            <a:r>
              <a:rPr lang="en-US" sz="1800" dirty="0" smtClean="0"/>
              <a:t>Sensor mask</a:t>
            </a:r>
          </a:p>
          <a:p>
            <a:pPr lvl="1"/>
            <a:r>
              <a:rPr lang="en-US" sz="1800" dirty="0" smtClean="0"/>
              <a:t>UDP auto-pair</a:t>
            </a:r>
          </a:p>
          <a:p>
            <a:pPr lvl="1">
              <a:buFontTx/>
              <a:buNone/>
            </a:pPr>
            <a:endParaRPr lang="en-US" sz="2200" dirty="0" smtClean="0"/>
          </a:p>
          <a:p>
            <a:endParaRPr lang="en-US" sz="2000" dirty="0" smtClean="0"/>
          </a:p>
        </p:txBody>
      </p:sp>
      <p:pic>
        <p:nvPicPr>
          <p:cNvPr id="35" name="Picture 2" descr="http://upload.wikimedia.org/wikipedia/en/thumb/3/32/Wi-Fi_Logo.svg/220px-Wi-Fi_Logo.svg.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1752600"/>
            <a:ext cx="2095500" cy="134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descr="RN-174_low-re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4600" y="3733800"/>
            <a:ext cx="2350334" cy="1609979"/>
          </a:xfrm>
          <a:prstGeom prst="rect">
            <a:avLst/>
          </a:prstGeom>
        </p:spPr>
      </p:pic>
    </p:spTree>
    <p:extLst>
      <p:ext uri="{BB962C8B-B14F-4D97-AF65-F5344CB8AC3E}">
        <p14:creationId xmlns:p14="http://schemas.microsoft.com/office/powerpoint/2010/main" val="33848773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p:cNvSpPr/>
          <p:nvPr/>
        </p:nvSpPr>
        <p:spPr>
          <a:xfrm>
            <a:off x="5453422" y="2748539"/>
            <a:ext cx="3302517" cy="3027974"/>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381000" y="1265382"/>
            <a:ext cx="4724400" cy="2379969"/>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0" name="Title 1"/>
          <p:cNvSpPr>
            <a:spLocks noGrp="1"/>
          </p:cNvSpPr>
          <p:nvPr>
            <p:ph type="title"/>
          </p:nvPr>
        </p:nvSpPr>
        <p:spPr/>
        <p:txBody>
          <a:bodyPr/>
          <a:lstStyle/>
          <a:p>
            <a:r>
              <a:rPr lang="en-US" dirty="0" smtClean="0"/>
              <a:t>Lab 1: Association &amp; UDP</a:t>
            </a:r>
          </a:p>
        </p:txBody>
      </p:sp>
      <p:sp>
        <p:nvSpPr>
          <p:cNvPr id="27651" name="Content Placeholder 2"/>
          <p:cNvSpPr>
            <a:spLocks noGrp="1"/>
          </p:cNvSpPr>
          <p:nvPr>
            <p:ph idx="1"/>
          </p:nvPr>
        </p:nvSpPr>
        <p:spPr>
          <a:xfrm>
            <a:off x="539750" y="3933825"/>
            <a:ext cx="5403850" cy="2232025"/>
          </a:xfrm>
        </p:spPr>
        <p:txBody>
          <a:bodyPr/>
          <a:lstStyle/>
          <a:p>
            <a:r>
              <a:rPr lang="en-US" sz="2200" dirty="0" smtClean="0">
                <a:solidFill>
                  <a:srgbClr val="1F497D"/>
                </a:solidFill>
              </a:rPr>
              <a:t>Supported Security Modes</a:t>
            </a:r>
          </a:p>
          <a:p>
            <a:pPr lvl="1"/>
            <a:r>
              <a:rPr lang="en-US" sz="1600" dirty="0" smtClean="0"/>
              <a:t>WEP 64, WEP 128  </a:t>
            </a:r>
            <a:r>
              <a:rPr lang="en-US" sz="1600" b="1" dirty="0" smtClean="0"/>
              <a:t>OLD/NOT SECURE</a:t>
            </a:r>
          </a:p>
          <a:p>
            <a:pPr lvl="1"/>
            <a:r>
              <a:rPr lang="en-US" sz="1600" dirty="0" smtClean="0"/>
              <a:t>WPA1 TKIP</a:t>
            </a:r>
          </a:p>
          <a:p>
            <a:pPr lvl="1"/>
            <a:r>
              <a:rPr lang="en-US" sz="1600" dirty="0" smtClean="0"/>
              <a:t>WPA2 AES has not been compromised</a:t>
            </a:r>
          </a:p>
          <a:p>
            <a:pPr lvl="1"/>
            <a:r>
              <a:rPr lang="en-US" sz="1600" dirty="0" smtClean="0"/>
              <a:t>Enterprise not currently supported</a:t>
            </a:r>
          </a:p>
          <a:p>
            <a:r>
              <a:rPr lang="en-US" sz="2200" dirty="0" smtClean="0">
                <a:solidFill>
                  <a:srgbClr val="1F497D"/>
                </a:solidFill>
              </a:rPr>
              <a:t>Finding Devices on Network</a:t>
            </a:r>
          </a:p>
          <a:p>
            <a:pPr lvl="1"/>
            <a:endParaRPr lang="en-US" sz="1800" dirty="0" smtClean="0"/>
          </a:p>
          <a:p>
            <a:pPr lvl="1"/>
            <a:endParaRPr lang="en-US" sz="1800" dirty="0" smtClean="0"/>
          </a:p>
          <a:p>
            <a:pPr lvl="1">
              <a:buFontTx/>
              <a:buNone/>
            </a:pPr>
            <a:endParaRPr lang="en-US" sz="2200" dirty="0" smtClean="0"/>
          </a:p>
          <a:p>
            <a:endParaRPr lang="en-US" sz="2000" dirty="0" smtClean="0"/>
          </a:p>
        </p:txBody>
      </p:sp>
      <p:grpSp>
        <p:nvGrpSpPr>
          <p:cNvPr id="27653" name="Group 74"/>
          <p:cNvGrpSpPr>
            <a:grpSpLocks/>
          </p:cNvGrpSpPr>
          <p:nvPr/>
        </p:nvGrpSpPr>
        <p:grpSpPr bwMode="auto">
          <a:xfrm>
            <a:off x="352380" y="1341438"/>
            <a:ext cx="4572000" cy="1871662"/>
            <a:chOff x="0" y="1340767"/>
            <a:chExt cx="4572000" cy="1872209"/>
          </a:xfrm>
        </p:grpSpPr>
        <p:sp>
          <p:nvSpPr>
            <p:cNvPr id="47" name="Cube 46"/>
            <p:cNvSpPr/>
            <p:nvPr/>
          </p:nvSpPr>
          <p:spPr>
            <a:xfrm>
              <a:off x="598488" y="1412225"/>
              <a:ext cx="792162" cy="50497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smtClean="0">
                  <a:solidFill>
                    <a:schemeClr val="tx1"/>
                  </a:solidFill>
                </a:rPr>
                <a:t>Roving Networks </a:t>
              </a:r>
              <a:r>
                <a:rPr lang="en-US" sz="800" dirty="0">
                  <a:solidFill>
                    <a:schemeClr val="tx1"/>
                  </a:solidFill>
                </a:rPr>
                <a:t>Device</a:t>
              </a:r>
            </a:p>
          </p:txBody>
        </p:sp>
        <p:grpSp>
          <p:nvGrpSpPr>
            <p:cNvPr id="3" name="Group 47"/>
            <p:cNvGrpSpPr/>
            <p:nvPr/>
          </p:nvGrpSpPr>
          <p:grpSpPr>
            <a:xfrm rot="10800000">
              <a:off x="1390835" y="1340767"/>
              <a:ext cx="576064" cy="576064"/>
              <a:chOff x="2051720" y="1916832"/>
              <a:chExt cx="855712" cy="792088"/>
            </a:xfrm>
            <a:solidFill>
              <a:schemeClr val="bg2">
                <a:lumMod val="60000"/>
                <a:lumOff val="40000"/>
              </a:schemeClr>
            </a:solidFill>
          </p:grpSpPr>
          <p:sp>
            <p:nvSpPr>
              <p:cNvPr id="49" name="Moon 48"/>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Moon 49"/>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Moon 50"/>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7671" name="TextBox 51"/>
            <p:cNvSpPr txBox="1">
              <a:spLocks noChangeArrowheads="1"/>
            </p:cNvSpPr>
            <p:nvPr/>
          </p:nvSpPr>
          <p:spPr bwMode="auto">
            <a:xfrm>
              <a:off x="1318827" y="1556791"/>
              <a:ext cx="732893" cy="215444"/>
            </a:xfrm>
            <a:prstGeom prst="rect">
              <a:avLst/>
            </a:prstGeom>
            <a:noFill/>
            <a:ln w="9525">
              <a:noFill/>
              <a:miter lim="800000"/>
              <a:headEnd/>
              <a:tailEnd/>
            </a:ln>
          </p:spPr>
          <p:txBody>
            <a:bodyPr wrap="none">
              <a:spAutoFit/>
            </a:bodyPr>
            <a:lstStyle/>
            <a:p>
              <a:r>
                <a:rPr lang="en-US" sz="800"/>
                <a:t>192.168.0.3</a:t>
              </a:r>
            </a:p>
          </p:txBody>
        </p:sp>
        <p:grpSp>
          <p:nvGrpSpPr>
            <p:cNvPr id="27672" name="Group 62"/>
            <p:cNvGrpSpPr>
              <a:grpSpLocks/>
            </p:cNvGrpSpPr>
            <p:nvPr/>
          </p:nvGrpSpPr>
          <p:grpSpPr bwMode="auto">
            <a:xfrm>
              <a:off x="1619672" y="1628800"/>
              <a:ext cx="1595751" cy="1345002"/>
              <a:chOff x="1619672" y="1628800"/>
              <a:chExt cx="1595751" cy="1345002"/>
            </a:xfrm>
          </p:grpSpPr>
          <p:sp>
            <p:nvSpPr>
              <p:cNvPr id="38" name="Cube 37"/>
              <p:cNvSpPr/>
              <p:nvPr/>
            </p:nvSpPr>
            <p:spPr>
              <a:xfrm>
                <a:off x="1619250" y="2253846"/>
                <a:ext cx="1223963" cy="719348"/>
              </a:xfrm>
              <a:prstGeom prst="cub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tx1"/>
                    </a:solidFill>
                  </a:rPr>
                  <a:t>Access Point</a:t>
                </a:r>
              </a:p>
              <a:p>
                <a:pPr algn="ctr">
                  <a:defRPr/>
                </a:pPr>
                <a:r>
                  <a:rPr lang="en-US" sz="800" dirty="0">
                    <a:solidFill>
                      <a:schemeClr val="tx1"/>
                    </a:solidFill>
                  </a:rPr>
                  <a:t>DHCP server</a:t>
                </a:r>
              </a:p>
            </p:txBody>
          </p:sp>
          <p:grpSp>
            <p:nvGrpSpPr>
              <p:cNvPr id="5" name="Group 38"/>
              <p:cNvGrpSpPr/>
              <p:nvPr/>
            </p:nvGrpSpPr>
            <p:grpSpPr>
              <a:xfrm rot="10800000">
                <a:off x="2639359" y="1628800"/>
                <a:ext cx="576064" cy="576064"/>
                <a:chOff x="2051720" y="1916832"/>
                <a:chExt cx="855712" cy="792088"/>
              </a:xfrm>
              <a:solidFill>
                <a:schemeClr val="bg2">
                  <a:lumMod val="60000"/>
                  <a:lumOff val="40000"/>
                </a:schemeClr>
              </a:solidFill>
            </p:grpSpPr>
            <p:sp>
              <p:nvSpPr>
                <p:cNvPr id="40" name="Moon 39"/>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Moon 40"/>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Moon 41"/>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 name="Group 52"/>
              <p:cNvGrpSpPr/>
              <p:nvPr/>
            </p:nvGrpSpPr>
            <p:grpSpPr>
              <a:xfrm>
                <a:off x="2207311" y="1628800"/>
                <a:ext cx="576064" cy="576064"/>
                <a:chOff x="2051720" y="1916832"/>
                <a:chExt cx="855712" cy="792088"/>
              </a:xfrm>
              <a:solidFill>
                <a:schemeClr val="bg2">
                  <a:lumMod val="60000"/>
                  <a:lumOff val="40000"/>
                </a:schemeClr>
              </a:solidFill>
            </p:grpSpPr>
            <p:sp>
              <p:nvSpPr>
                <p:cNvPr id="54" name="Moon 53"/>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Moon 54"/>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 name="Moon 55"/>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7" name="Right Triangle 56"/>
              <p:cNvSpPr/>
              <p:nvPr/>
            </p:nvSpPr>
            <p:spPr>
              <a:xfrm rot="18734418">
                <a:off x="2605060" y="1815595"/>
                <a:ext cx="182616" cy="182562"/>
              </a:xfrm>
              <a:prstGeom prst="r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9" name="Straight Connector 58"/>
              <p:cNvCxnSpPr/>
              <p:nvPr/>
            </p:nvCxnSpPr>
            <p:spPr>
              <a:xfrm rot="5400000">
                <a:off x="2554245" y="2180800"/>
                <a:ext cx="28900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64" name="Cube 63"/>
            <p:cNvSpPr/>
            <p:nvPr/>
          </p:nvSpPr>
          <p:spPr>
            <a:xfrm>
              <a:off x="3779838" y="2420582"/>
              <a:ext cx="792162" cy="50497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tx1"/>
                  </a:solidFill>
                </a:rPr>
                <a:t>Roving Networks Device</a:t>
              </a:r>
            </a:p>
          </p:txBody>
        </p:sp>
        <p:grpSp>
          <p:nvGrpSpPr>
            <p:cNvPr id="7" name="Group 64"/>
            <p:cNvGrpSpPr/>
            <p:nvPr/>
          </p:nvGrpSpPr>
          <p:grpSpPr>
            <a:xfrm>
              <a:off x="3275856" y="2348880"/>
              <a:ext cx="576064" cy="576064"/>
              <a:chOff x="2051720" y="1916832"/>
              <a:chExt cx="855712" cy="792088"/>
            </a:xfrm>
            <a:solidFill>
              <a:schemeClr val="bg2">
                <a:lumMod val="60000"/>
                <a:lumOff val="40000"/>
              </a:schemeClr>
            </a:solidFill>
          </p:grpSpPr>
          <p:sp>
            <p:nvSpPr>
              <p:cNvPr id="66" name="Moon 65"/>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Moon 66"/>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Moon 67"/>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7675" name="TextBox 68"/>
            <p:cNvSpPr txBox="1">
              <a:spLocks noChangeArrowheads="1"/>
            </p:cNvSpPr>
            <p:nvPr/>
          </p:nvSpPr>
          <p:spPr bwMode="auto">
            <a:xfrm>
              <a:off x="3119027" y="2564904"/>
              <a:ext cx="732893" cy="215444"/>
            </a:xfrm>
            <a:prstGeom prst="rect">
              <a:avLst/>
            </a:prstGeom>
            <a:noFill/>
            <a:ln w="9525">
              <a:noFill/>
              <a:miter lim="800000"/>
              <a:headEnd/>
              <a:tailEnd/>
            </a:ln>
          </p:spPr>
          <p:txBody>
            <a:bodyPr wrap="none">
              <a:spAutoFit/>
            </a:bodyPr>
            <a:lstStyle/>
            <a:p>
              <a:r>
                <a:rPr lang="en-US" sz="800"/>
                <a:t>192.168.0.2</a:t>
              </a:r>
            </a:p>
          </p:txBody>
        </p:sp>
        <p:sp>
          <p:nvSpPr>
            <p:cNvPr id="27676" name="TextBox 69"/>
            <p:cNvSpPr txBox="1">
              <a:spLocks noChangeArrowheads="1"/>
            </p:cNvSpPr>
            <p:nvPr/>
          </p:nvSpPr>
          <p:spPr bwMode="auto">
            <a:xfrm>
              <a:off x="2339752" y="1556792"/>
              <a:ext cx="732893" cy="215444"/>
            </a:xfrm>
            <a:prstGeom prst="rect">
              <a:avLst/>
            </a:prstGeom>
            <a:noFill/>
            <a:ln w="9525">
              <a:noFill/>
              <a:miter lim="800000"/>
              <a:headEnd/>
              <a:tailEnd/>
            </a:ln>
          </p:spPr>
          <p:txBody>
            <a:bodyPr wrap="none">
              <a:spAutoFit/>
            </a:bodyPr>
            <a:lstStyle/>
            <a:p>
              <a:r>
                <a:rPr lang="en-US" sz="800"/>
                <a:t>192.168.0.1</a:t>
              </a:r>
            </a:p>
          </p:txBody>
        </p:sp>
        <p:cxnSp>
          <p:nvCxnSpPr>
            <p:cNvPr id="72" name="Curved Connector 71"/>
            <p:cNvCxnSpPr>
              <a:stCxn id="38" idx="2"/>
            </p:cNvCxnSpPr>
            <p:nvPr/>
          </p:nvCxnSpPr>
          <p:spPr>
            <a:xfrm rot="10800000" flipV="1">
              <a:off x="395288" y="2703240"/>
              <a:ext cx="1223962" cy="509736"/>
            </a:xfrm>
            <a:prstGeom prst="curvedConnector3">
              <a:avLst>
                <a:gd name="adj1" fmla="val 50000"/>
              </a:avLst>
            </a:prstGeom>
            <a:ln w="38100"/>
          </p:spPr>
          <p:style>
            <a:lnRef idx="1">
              <a:schemeClr val="dk1"/>
            </a:lnRef>
            <a:fillRef idx="0">
              <a:schemeClr val="dk1"/>
            </a:fillRef>
            <a:effectRef idx="0">
              <a:schemeClr val="dk1"/>
            </a:effectRef>
            <a:fontRef idx="minor">
              <a:schemeClr val="tx1"/>
            </a:fontRef>
          </p:style>
        </p:cxnSp>
        <p:sp>
          <p:nvSpPr>
            <p:cNvPr id="27678" name="TextBox 72"/>
            <p:cNvSpPr txBox="1">
              <a:spLocks noChangeArrowheads="1"/>
            </p:cNvSpPr>
            <p:nvPr/>
          </p:nvSpPr>
          <p:spPr bwMode="auto">
            <a:xfrm>
              <a:off x="755576" y="2492896"/>
              <a:ext cx="848309" cy="215444"/>
            </a:xfrm>
            <a:prstGeom prst="rect">
              <a:avLst/>
            </a:prstGeom>
            <a:noFill/>
            <a:ln w="9525">
              <a:noFill/>
              <a:miter lim="800000"/>
              <a:headEnd/>
              <a:tailEnd/>
            </a:ln>
          </p:spPr>
          <p:txBody>
            <a:bodyPr wrap="none">
              <a:spAutoFit/>
            </a:bodyPr>
            <a:lstStyle/>
            <a:p>
              <a:r>
                <a:rPr lang="en-US" sz="800"/>
                <a:t>174.201.25.16</a:t>
              </a:r>
            </a:p>
          </p:txBody>
        </p:sp>
        <p:sp>
          <p:nvSpPr>
            <p:cNvPr id="27679" name="TextBox 73"/>
            <p:cNvSpPr txBox="1">
              <a:spLocks noChangeArrowheads="1"/>
            </p:cNvSpPr>
            <p:nvPr/>
          </p:nvSpPr>
          <p:spPr bwMode="auto">
            <a:xfrm>
              <a:off x="0" y="2924944"/>
              <a:ext cx="684803" cy="215507"/>
            </a:xfrm>
            <a:prstGeom prst="rect">
              <a:avLst/>
            </a:prstGeom>
            <a:noFill/>
            <a:ln w="9525">
              <a:noFill/>
              <a:miter lim="800000"/>
              <a:headEnd/>
              <a:tailEnd/>
            </a:ln>
          </p:spPr>
          <p:txBody>
            <a:bodyPr wrap="none">
              <a:spAutoFit/>
            </a:bodyPr>
            <a:lstStyle/>
            <a:p>
              <a:r>
                <a:rPr lang="en-US" sz="800" dirty="0"/>
                <a:t>To </a:t>
              </a:r>
              <a:r>
                <a:rPr lang="en-US" sz="800" dirty="0" smtClean="0"/>
                <a:t>Internet</a:t>
              </a:r>
              <a:endParaRPr lang="en-US" sz="800" dirty="0"/>
            </a:p>
          </p:txBody>
        </p:sp>
      </p:grpSp>
      <p:sp>
        <p:nvSpPr>
          <p:cNvPr id="27654" name="Rectangle 75"/>
          <p:cNvSpPr>
            <a:spLocks noChangeArrowheads="1"/>
          </p:cNvSpPr>
          <p:nvPr/>
        </p:nvSpPr>
        <p:spPr bwMode="auto">
          <a:xfrm>
            <a:off x="1403350" y="3141663"/>
            <a:ext cx="2762250" cy="368300"/>
          </a:xfrm>
          <a:prstGeom prst="rect">
            <a:avLst/>
          </a:prstGeom>
          <a:noFill/>
          <a:ln w="9525">
            <a:noFill/>
            <a:miter lim="800000"/>
            <a:headEnd/>
            <a:tailEnd/>
          </a:ln>
        </p:spPr>
        <p:txBody>
          <a:bodyPr wrap="none">
            <a:spAutoFit/>
          </a:bodyPr>
          <a:lstStyle/>
          <a:p>
            <a:r>
              <a:rPr lang="en-US" dirty="0"/>
              <a:t>Infrastructure Networking</a:t>
            </a:r>
          </a:p>
        </p:txBody>
      </p:sp>
      <p:grpSp>
        <p:nvGrpSpPr>
          <p:cNvPr id="27655" name="Group 77"/>
          <p:cNvGrpSpPr>
            <a:grpSpLocks/>
          </p:cNvGrpSpPr>
          <p:nvPr/>
        </p:nvGrpSpPr>
        <p:grpSpPr bwMode="auto">
          <a:xfrm>
            <a:off x="5618523" y="2930126"/>
            <a:ext cx="2952750" cy="2746270"/>
            <a:chOff x="5868144" y="1484784"/>
            <a:chExt cx="2952328" cy="2745491"/>
          </a:xfrm>
        </p:grpSpPr>
        <p:sp>
          <p:nvSpPr>
            <p:cNvPr id="11" name="Cube 10"/>
            <p:cNvSpPr/>
            <p:nvPr/>
          </p:nvSpPr>
          <p:spPr>
            <a:xfrm>
              <a:off x="7020504" y="1484784"/>
              <a:ext cx="792050" cy="5046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tx1"/>
                  </a:solidFill>
                </a:rPr>
                <a:t>Roving Networks Device</a:t>
              </a:r>
            </a:p>
          </p:txBody>
        </p:sp>
        <p:sp>
          <p:nvSpPr>
            <p:cNvPr id="12" name="Cube 11"/>
            <p:cNvSpPr/>
            <p:nvPr/>
          </p:nvSpPr>
          <p:spPr>
            <a:xfrm>
              <a:off x="6947490" y="3284498"/>
              <a:ext cx="793637" cy="5046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tx1"/>
                  </a:solidFill>
                </a:rPr>
                <a:t>Roving Networks Device</a:t>
              </a:r>
            </a:p>
          </p:txBody>
        </p:sp>
        <p:sp>
          <p:nvSpPr>
            <p:cNvPr id="13" name="Cube 12"/>
            <p:cNvSpPr/>
            <p:nvPr/>
          </p:nvSpPr>
          <p:spPr>
            <a:xfrm>
              <a:off x="5868144" y="2421143"/>
              <a:ext cx="792050" cy="50309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tx1"/>
                  </a:solidFill>
                </a:rPr>
                <a:t>Roving Networks Device</a:t>
              </a:r>
            </a:p>
          </p:txBody>
        </p:sp>
        <p:sp>
          <p:nvSpPr>
            <p:cNvPr id="14" name="Cube 13"/>
            <p:cNvSpPr/>
            <p:nvPr/>
          </p:nvSpPr>
          <p:spPr>
            <a:xfrm>
              <a:off x="8028423" y="2421143"/>
              <a:ext cx="792049" cy="50309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tx1"/>
                  </a:solidFill>
                </a:rPr>
                <a:t>Roving Networks Device</a:t>
              </a:r>
            </a:p>
          </p:txBody>
        </p:sp>
        <p:grpSp>
          <p:nvGrpSpPr>
            <p:cNvPr id="9" name="Group 24"/>
            <p:cNvGrpSpPr/>
            <p:nvPr/>
          </p:nvGrpSpPr>
          <p:grpSpPr>
            <a:xfrm>
              <a:off x="7524328" y="2348880"/>
              <a:ext cx="576064" cy="576064"/>
              <a:chOff x="2051720" y="1916832"/>
              <a:chExt cx="855712" cy="792088"/>
            </a:xfrm>
            <a:solidFill>
              <a:schemeClr val="bg2">
                <a:lumMod val="60000"/>
                <a:lumOff val="40000"/>
              </a:schemeClr>
            </a:solidFill>
          </p:grpSpPr>
          <p:sp>
            <p:nvSpPr>
              <p:cNvPr id="22" name="Moon 21"/>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Moon 22"/>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Moon 23"/>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0" name="Group 25"/>
            <p:cNvGrpSpPr/>
            <p:nvPr/>
          </p:nvGrpSpPr>
          <p:grpSpPr>
            <a:xfrm rot="10800000">
              <a:off x="6660232" y="2348880"/>
              <a:ext cx="576064" cy="576064"/>
              <a:chOff x="2051720" y="1916832"/>
              <a:chExt cx="855712" cy="792088"/>
            </a:xfrm>
            <a:solidFill>
              <a:schemeClr val="bg2">
                <a:lumMod val="60000"/>
                <a:lumOff val="40000"/>
              </a:schemeClr>
            </a:solidFill>
          </p:grpSpPr>
          <p:sp>
            <p:nvSpPr>
              <p:cNvPr id="27" name="Moon 26"/>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Moon 27"/>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Moon 28"/>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5" name="Group 29"/>
            <p:cNvGrpSpPr/>
            <p:nvPr/>
          </p:nvGrpSpPr>
          <p:grpSpPr>
            <a:xfrm rot="16200000">
              <a:off x="7092280" y="1916832"/>
              <a:ext cx="576064" cy="576064"/>
              <a:chOff x="2051720" y="1916832"/>
              <a:chExt cx="855712" cy="792088"/>
            </a:xfrm>
            <a:solidFill>
              <a:schemeClr val="bg2">
                <a:lumMod val="60000"/>
                <a:lumOff val="40000"/>
              </a:schemeClr>
            </a:solidFill>
          </p:grpSpPr>
          <p:sp>
            <p:nvSpPr>
              <p:cNvPr id="31" name="Moon 30"/>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Moon 31"/>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Moon 32"/>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6" name="Group 33"/>
            <p:cNvGrpSpPr/>
            <p:nvPr/>
          </p:nvGrpSpPr>
          <p:grpSpPr>
            <a:xfrm rot="5400000">
              <a:off x="7092280" y="2780928"/>
              <a:ext cx="576064" cy="576064"/>
              <a:chOff x="2051720" y="1916832"/>
              <a:chExt cx="855712" cy="792088"/>
            </a:xfrm>
            <a:solidFill>
              <a:schemeClr val="bg2">
                <a:lumMod val="60000"/>
                <a:lumOff val="40000"/>
              </a:schemeClr>
            </a:solidFill>
          </p:grpSpPr>
          <p:sp>
            <p:nvSpPr>
              <p:cNvPr id="35" name="Moon 34"/>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Moon 35"/>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Moon 36"/>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7664" name="TextBox 42"/>
            <p:cNvSpPr txBox="1">
              <a:spLocks noChangeArrowheads="1"/>
            </p:cNvSpPr>
            <p:nvPr/>
          </p:nvSpPr>
          <p:spPr bwMode="auto">
            <a:xfrm>
              <a:off x="6588224" y="2564904"/>
              <a:ext cx="732893" cy="215444"/>
            </a:xfrm>
            <a:prstGeom prst="rect">
              <a:avLst/>
            </a:prstGeom>
            <a:noFill/>
            <a:ln w="9525">
              <a:noFill/>
              <a:miter lim="800000"/>
              <a:headEnd/>
              <a:tailEnd/>
            </a:ln>
          </p:spPr>
          <p:txBody>
            <a:bodyPr wrap="none">
              <a:spAutoFit/>
            </a:bodyPr>
            <a:lstStyle/>
            <a:p>
              <a:r>
                <a:rPr lang="en-US" sz="800"/>
                <a:t>169.254.1.1</a:t>
              </a:r>
            </a:p>
          </p:txBody>
        </p:sp>
        <p:sp>
          <p:nvSpPr>
            <p:cNvPr id="27665" name="TextBox 43"/>
            <p:cNvSpPr txBox="1">
              <a:spLocks noChangeArrowheads="1"/>
            </p:cNvSpPr>
            <p:nvPr/>
          </p:nvSpPr>
          <p:spPr bwMode="auto">
            <a:xfrm>
              <a:off x="7020272" y="2060848"/>
              <a:ext cx="732893" cy="215444"/>
            </a:xfrm>
            <a:prstGeom prst="rect">
              <a:avLst/>
            </a:prstGeom>
            <a:noFill/>
            <a:ln w="9525">
              <a:noFill/>
              <a:miter lim="800000"/>
              <a:headEnd/>
              <a:tailEnd/>
            </a:ln>
          </p:spPr>
          <p:txBody>
            <a:bodyPr wrap="none">
              <a:spAutoFit/>
            </a:bodyPr>
            <a:lstStyle/>
            <a:p>
              <a:r>
                <a:rPr lang="en-US" sz="800"/>
                <a:t>169.254.1.2</a:t>
              </a:r>
            </a:p>
          </p:txBody>
        </p:sp>
        <p:sp>
          <p:nvSpPr>
            <p:cNvPr id="27666" name="TextBox 44"/>
            <p:cNvSpPr txBox="1">
              <a:spLocks noChangeArrowheads="1"/>
            </p:cNvSpPr>
            <p:nvPr/>
          </p:nvSpPr>
          <p:spPr bwMode="auto">
            <a:xfrm>
              <a:off x="7367499" y="2564904"/>
              <a:ext cx="732893" cy="215444"/>
            </a:xfrm>
            <a:prstGeom prst="rect">
              <a:avLst/>
            </a:prstGeom>
            <a:noFill/>
            <a:ln w="9525">
              <a:noFill/>
              <a:miter lim="800000"/>
              <a:headEnd/>
              <a:tailEnd/>
            </a:ln>
          </p:spPr>
          <p:txBody>
            <a:bodyPr wrap="none">
              <a:spAutoFit/>
            </a:bodyPr>
            <a:lstStyle/>
            <a:p>
              <a:r>
                <a:rPr lang="en-US" sz="800"/>
                <a:t>169.254.1.3</a:t>
              </a:r>
            </a:p>
          </p:txBody>
        </p:sp>
        <p:sp>
          <p:nvSpPr>
            <p:cNvPr id="27667" name="TextBox 45"/>
            <p:cNvSpPr txBox="1">
              <a:spLocks noChangeArrowheads="1"/>
            </p:cNvSpPr>
            <p:nvPr/>
          </p:nvSpPr>
          <p:spPr bwMode="auto">
            <a:xfrm>
              <a:off x="7020272" y="2996952"/>
              <a:ext cx="732893" cy="215444"/>
            </a:xfrm>
            <a:prstGeom prst="rect">
              <a:avLst/>
            </a:prstGeom>
            <a:noFill/>
            <a:ln w="9525">
              <a:noFill/>
              <a:miter lim="800000"/>
              <a:headEnd/>
              <a:tailEnd/>
            </a:ln>
          </p:spPr>
          <p:txBody>
            <a:bodyPr wrap="none">
              <a:spAutoFit/>
            </a:bodyPr>
            <a:lstStyle/>
            <a:p>
              <a:r>
                <a:rPr lang="en-US" sz="800"/>
                <a:t>169.254.1.3</a:t>
              </a:r>
            </a:p>
          </p:txBody>
        </p:sp>
        <p:sp>
          <p:nvSpPr>
            <p:cNvPr id="27668" name="Rectangle 76"/>
            <p:cNvSpPr>
              <a:spLocks noChangeArrowheads="1"/>
            </p:cNvSpPr>
            <p:nvPr/>
          </p:nvSpPr>
          <p:spPr bwMode="auto">
            <a:xfrm>
              <a:off x="6228184" y="3861048"/>
              <a:ext cx="2172893" cy="369227"/>
            </a:xfrm>
            <a:prstGeom prst="rect">
              <a:avLst/>
            </a:prstGeom>
            <a:noFill/>
            <a:ln w="9525">
              <a:noFill/>
              <a:miter lim="800000"/>
              <a:headEnd/>
              <a:tailEnd/>
            </a:ln>
          </p:spPr>
          <p:txBody>
            <a:bodyPr wrap="none">
              <a:spAutoFit/>
            </a:bodyPr>
            <a:lstStyle/>
            <a:p>
              <a:r>
                <a:rPr lang="en-US" dirty="0" smtClean="0"/>
                <a:t>Ad Hoc </a:t>
              </a:r>
              <a:r>
                <a:rPr lang="en-US" dirty="0"/>
                <a:t>Networking</a:t>
              </a:r>
            </a:p>
          </p:txBody>
        </p:sp>
      </p:grpSp>
    </p:spTree>
    <p:extLst>
      <p:ext uri="{BB962C8B-B14F-4D97-AF65-F5344CB8AC3E}">
        <p14:creationId xmlns:p14="http://schemas.microsoft.com/office/powerpoint/2010/main" val="4060836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t>Lab 1: Hardware Setup</a:t>
            </a:r>
          </a:p>
        </p:txBody>
      </p:sp>
      <p:sp>
        <p:nvSpPr>
          <p:cNvPr id="29699" name="Content Placeholder 2"/>
          <p:cNvSpPr>
            <a:spLocks noGrp="1"/>
          </p:cNvSpPr>
          <p:nvPr>
            <p:ph idx="1"/>
          </p:nvPr>
        </p:nvSpPr>
        <p:spPr>
          <a:xfrm>
            <a:off x="457200" y="1268413"/>
            <a:ext cx="3962400" cy="4897437"/>
          </a:xfrm>
        </p:spPr>
        <p:txBody>
          <a:bodyPr>
            <a:noAutofit/>
          </a:bodyPr>
          <a:lstStyle/>
          <a:p>
            <a:r>
              <a:rPr lang="en-US" sz="2000" dirty="0" smtClean="0">
                <a:solidFill>
                  <a:srgbClr val="1F497D"/>
                </a:solidFill>
              </a:rPr>
              <a:t>Connect Evaluation Board </a:t>
            </a:r>
          </a:p>
          <a:p>
            <a:pPr lvl="1"/>
            <a:r>
              <a:rPr lang="en-US" sz="1600" dirty="0" smtClean="0"/>
              <a:t>Connect board to your computer</a:t>
            </a:r>
          </a:p>
          <a:p>
            <a:pPr lvl="1"/>
            <a:r>
              <a:rPr lang="en-US" sz="1600" dirty="0" smtClean="0"/>
              <a:t>Connect battery</a:t>
            </a:r>
          </a:p>
          <a:p>
            <a:pPr lvl="2"/>
            <a:r>
              <a:rPr lang="en-US" sz="1400" dirty="0" smtClean="0"/>
              <a:t>Blue LED lights up </a:t>
            </a:r>
            <a:br>
              <a:rPr lang="en-US" sz="1400" dirty="0" smtClean="0"/>
            </a:br>
            <a:r>
              <a:rPr lang="en-US" sz="1400" dirty="0" smtClean="0"/>
              <a:t>(RN-134-K only)</a:t>
            </a:r>
          </a:p>
          <a:p>
            <a:pPr lvl="2"/>
            <a:r>
              <a:rPr lang="en-US" sz="1400" dirty="0" smtClean="0"/>
              <a:t>Green LED blinks slowly</a:t>
            </a:r>
          </a:p>
          <a:p>
            <a:pPr lvl="1"/>
            <a:r>
              <a:rPr lang="en-US" sz="1600" dirty="0" smtClean="0"/>
              <a:t>Use device manager to find the COM port</a:t>
            </a:r>
          </a:p>
        </p:txBody>
      </p:sp>
      <p:pic>
        <p:nvPicPr>
          <p:cNvPr id="29703" name="Picture 6" descr="DeviceManager.JPG"/>
          <p:cNvPicPr>
            <a:picLocks noChangeAspect="1"/>
          </p:cNvPicPr>
          <p:nvPr/>
        </p:nvPicPr>
        <p:blipFill>
          <a:blip r:embed="rId2" cstate="print"/>
          <a:srcRect/>
          <a:stretch>
            <a:fillRect/>
          </a:stretch>
        </p:blipFill>
        <p:spPr bwMode="auto">
          <a:xfrm>
            <a:off x="4495800" y="1676400"/>
            <a:ext cx="4125995" cy="4284155"/>
          </a:xfrm>
          <a:prstGeom prst="rect">
            <a:avLst/>
          </a:prstGeom>
          <a:noFill/>
          <a:ln w="9525">
            <a:noFill/>
            <a:miter lim="800000"/>
            <a:headEnd/>
            <a:tailEnd/>
          </a:ln>
        </p:spPr>
      </p:pic>
      <p:pic>
        <p:nvPicPr>
          <p:cNvPr id="2" name="Picture 1" descr="174 hardware setup.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57600"/>
            <a:ext cx="3676783" cy="2286000"/>
          </a:xfrm>
          <a:prstGeom prst="rect">
            <a:avLst/>
          </a:prstGeom>
          <a:ln>
            <a:solidFill>
              <a:schemeClr val="tx1"/>
            </a:solidFill>
          </a:ln>
        </p:spPr>
      </p:pic>
    </p:spTree>
    <p:extLst>
      <p:ext uri="{BB962C8B-B14F-4D97-AF65-F5344CB8AC3E}">
        <p14:creationId xmlns:p14="http://schemas.microsoft.com/office/powerpoint/2010/main" val="23041229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z="2400" dirty="0" smtClean="0"/>
              <a:t>Lab 1: Configure Module via UART</a:t>
            </a:r>
          </a:p>
        </p:txBody>
      </p:sp>
      <p:sp>
        <p:nvSpPr>
          <p:cNvPr id="30723" name="Content Placeholder 2"/>
          <p:cNvSpPr>
            <a:spLocks noGrp="1"/>
          </p:cNvSpPr>
          <p:nvPr>
            <p:ph idx="1"/>
          </p:nvPr>
        </p:nvSpPr>
        <p:spPr>
          <a:xfrm>
            <a:off x="381000" y="1268413"/>
            <a:ext cx="4876799" cy="4897437"/>
          </a:xfrm>
        </p:spPr>
        <p:txBody>
          <a:bodyPr>
            <a:normAutofit/>
          </a:bodyPr>
          <a:lstStyle/>
          <a:p>
            <a:r>
              <a:rPr lang="en-US" sz="2000" dirty="0" smtClean="0">
                <a:solidFill>
                  <a:srgbClr val="1F497D"/>
                </a:solidFill>
              </a:rPr>
              <a:t>Launch Command </a:t>
            </a:r>
            <a:r>
              <a:rPr lang="en-US" sz="2000" dirty="0">
                <a:solidFill>
                  <a:srgbClr val="1F497D"/>
                </a:solidFill>
              </a:rPr>
              <a:t>M</a:t>
            </a:r>
            <a:r>
              <a:rPr lang="en-US" sz="2000" dirty="0" smtClean="0">
                <a:solidFill>
                  <a:srgbClr val="1F497D"/>
                </a:solidFill>
              </a:rPr>
              <a:t>ode</a:t>
            </a:r>
          </a:p>
          <a:p>
            <a:pPr lvl="1"/>
            <a:r>
              <a:rPr lang="en-US" sz="1700" dirty="0" smtClean="0"/>
              <a:t>Run </a:t>
            </a:r>
            <a:r>
              <a:rPr lang="en-US" sz="1700" dirty="0" err="1" smtClean="0"/>
              <a:t>Tera</a:t>
            </a:r>
            <a:r>
              <a:rPr lang="en-US" sz="1700" dirty="0" smtClean="0"/>
              <a:t> Term</a:t>
            </a:r>
          </a:p>
          <a:p>
            <a:pPr lvl="1"/>
            <a:r>
              <a:rPr lang="en-US" sz="1700" dirty="0" smtClean="0"/>
              <a:t>Open assigned COM port</a:t>
            </a:r>
          </a:p>
          <a:p>
            <a:pPr lvl="2"/>
            <a:r>
              <a:rPr lang="en-US" sz="1400" dirty="0" smtClean="0"/>
              <a:t>Serial port settings:  9600 baud, </a:t>
            </a:r>
            <a:br>
              <a:rPr lang="en-US" sz="1400" dirty="0" smtClean="0"/>
            </a:br>
            <a:r>
              <a:rPr lang="en-US" sz="1400" dirty="0" smtClean="0"/>
              <a:t>8 bits, No Parity, 1 stop bit</a:t>
            </a:r>
          </a:p>
          <a:p>
            <a:pPr lvl="1"/>
            <a:r>
              <a:rPr lang="en-US" sz="1700" dirty="0" smtClean="0"/>
              <a:t>Type </a:t>
            </a:r>
            <a:r>
              <a:rPr lang="en-US" sz="1700" b="1" dirty="0" smtClean="0"/>
              <a:t>$$$</a:t>
            </a:r>
            <a:endParaRPr lang="en-US" sz="1700" dirty="0"/>
          </a:p>
          <a:p>
            <a:pPr lvl="1"/>
            <a:r>
              <a:rPr lang="en-US" sz="1700" dirty="0" smtClean="0"/>
              <a:t>Module responds with &lt;CMD&gt;</a:t>
            </a:r>
          </a:p>
          <a:p>
            <a:pPr lvl="1"/>
            <a:endParaRPr lang="en-US" sz="1700" dirty="0" smtClean="0"/>
          </a:p>
          <a:p>
            <a:r>
              <a:rPr lang="en-US" sz="2000" dirty="0" smtClean="0">
                <a:solidFill>
                  <a:srgbClr val="1F497D"/>
                </a:solidFill>
              </a:rPr>
              <a:t>Review &amp; Reset Configuration</a:t>
            </a:r>
          </a:p>
          <a:p>
            <a:pPr lvl="1"/>
            <a:r>
              <a:rPr lang="en-US" sz="1700" dirty="0" smtClean="0"/>
              <a:t>Check configuration &amp; firmware version</a:t>
            </a:r>
          </a:p>
          <a:p>
            <a:pPr lvl="2"/>
            <a:r>
              <a:rPr lang="en-US" sz="1400" b="1" dirty="0" smtClean="0"/>
              <a:t>get e</a:t>
            </a:r>
          </a:p>
          <a:p>
            <a:pPr lvl="2"/>
            <a:r>
              <a:rPr lang="en-US" sz="1400" b="1" dirty="0" err="1" smtClean="0"/>
              <a:t>ver</a:t>
            </a:r>
            <a:endParaRPr lang="en-US" sz="1400" b="1" dirty="0" smtClean="0"/>
          </a:p>
          <a:p>
            <a:pPr lvl="1"/>
            <a:r>
              <a:rPr lang="en-US" sz="1700" dirty="0" smtClean="0"/>
              <a:t>Perform factory reset</a:t>
            </a:r>
            <a:br>
              <a:rPr lang="en-US" sz="1700" dirty="0" smtClean="0"/>
            </a:br>
            <a:r>
              <a:rPr lang="en-US" sz="1700" dirty="0" smtClean="0"/>
              <a:t>(starts module in known state)</a:t>
            </a:r>
          </a:p>
          <a:p>
            <a:pPr lvl="2"/>
            <a:r>
              <a:rPr lang="en-US" sz="1400" b="1" dirty="0" smtClean="0"/>
              <a:t>factory R</a:t>
            </a:r>
          </a:p>
          <a:p>
            <a:pPr lvl="2"/>
            <a:r>
              <a:rPr lang="en-US" sz="1400" b="1" dirty="0" smtClean="0"/>
              <a:t>reboot</a:t>
            </a:r>
            <a:endParaRPr lang="en-US" dirty="0" smtClean="0"/>
          </a:p>
        </p:txBody>
      </p:sp>
      <p:pic>
        <p:nvPicPr>
          <p:cNvPr id="30725" name="Picture 8"/>
          <p:cNvPicPr>
            <a:picLocks noChangeAspect="1" noChangeArrowheads="1"/>
          </p:cNvPicPr>
          <p:nvPr/>
        </p:nvPicPr>
        <p:blipFill>
          <a:blip r:embed="rId3" cstate="print"/>
          <a:srcRect/>
          <a:stretch>
            <a:fillRect/>
          </a:stretch>
        </p:blipFill>
        <p:spPr bwMode="auto">
          <a:xfrm>
            <a:off x="5003800" y="1196975"/>
            <a:ext cx="3609975" cy="2800350"/>
          </a:xfrm>
          <a:prstGeom prst="rect">
            <a:avLst/>
          </a:prstGeom>
          <a:noFill/>
          <a:ln w="9525">
            <a:noFill/>
            <a:miter lim="800000"/>
            <a:headEnd/>
            <a:tailEnd/>
          </a:ln>
        </p:spPr>
      </p:pic>
      <p:pic>
        <p:nvPicPr>
          <p:cNvPr id="30727" name="Picture 9"/>
          <p:cNvPicPr>
            <a:picLocks noChangeAspect="1" noChangeArrowheads="1"/>
          </p:cNvPicPr>
          <p:nvPr/>
        </p:nvPicPr>
        <p:blipFill>
          <a:blip r:embed="rId4" cstate="print"/>
          <a:srcRect/>
          <a:stretch>
            <a:fillRect/>
          </a:stretch>
        </p:blipFill>
        <p:spPr bwMode="auto">
          <a:xfrm>
            <a:off x="5003800" y="4292600"/>
            <a:ext cx="3609975" cy="1743075"/>
          </a:xfrm>
          <a:prstGeom prst="rect">
            <a:avLst/>
          </a:prstGeom>
          <a:noFill/>
          <a:ln w="9525">
            <a:noFill/>
            <a:miter lim="800000"/>
            <a:headEnd/>
            <a:tailEnd/>
          </a:ln>
        </p:spPr>
      </p:pic>
    </p:spTree>
    <p:extLst>
      <p:ext uri="{BB962C8B-B14F-4D97-AF65-F5344CB8AC3E}">
        <p14:creationId xmlns:p14="http://schemas.microsoft.com/office/powerpoint/2010/main" val="29621972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fontScale="90000"/>
          </a:bodyPr>
          <a:lstStyle/>
          <a:p>
            <a:r>
              <a:rPr lang="en-US" dirty="0" smtClean="0"/>
              <a:t>Lab 1: Joining/Associating with Networks</a:t>
            </a:r>
          </a:p>
        </p:txBody>
      </p:sp>
      <p:pic>
        <p:nvPicPr>
          <p:cNvPr id="31749" name="Picture 3"/>
          <p:cNvPicPr>
            <a:picLocks noChangeAspect="1" noChangeArrowheads="1"/>
          </p:cNvPicPr>
          <p:nvPr/>
        </p:nvPicPr>
        <p:blipFill>
          <a:blip r:embed="rId2" cstate="print"/>
          <a:srcRect/>
          <a:stretch>
            <a:fillRect/>
          </a:stretch>
        </p:blipFill>
        <p:spPr bwMode="auto">
          <a:xfrm>
            <a:off x="4038600" y="1371600"/>
            <a:ext cx="4615268" cy="3581400"/>
          </a:xfrm>
          <a:prstGeom prst="rect">
            <a:avLst/>
          </a:prstGeom>
          <a:noFill/>
          <a:ln w="9525">
            <a:noFill/>
            <a:miter lim="800000"/>
            <a:headEnd/>
            <a:tailEnd/>
          </a:ln>
        </p:spPr>
      </p:pic>
      <p:sp>
        <p:nvSpPr>
          <p:cNvPr id="6" name="Content Placeholder 2"/>
          <p:cNvSpPr txBox="1">
            <a:spLocks/>
          </p:cNvSpPr>
          <p:nvPr/>
        </p:nvSpPr>
        <p:spPr>
          <a:xfrm>
            <a:off x="381001" y="1268413"/>
            <a:ext cx="3733799" cy="4897437"/>
          </a:xfrm>
          <a:prstGeom prst="rect">
            <a:avLst/>
          </a:prstGeom>
        </p:spPr>
        <p:txBody>
          <a:bodyPr vert="horz" lIns="91440" tIns="45720" rIns="91440" bIns="45720" rtlCol="0">
            <a:normAutofit/>
          </a:bodyPr>
          <a:lstStyle>
            <a:lvl1pPr marL="342900" indent="-342900" algn="l" defTabSz="914400" rtl="0" eaLnBrk="1" latinLnBrk="0" hangingPunct="1">
              <a:spcBef>
                <a:spcPts val="1200"/>
              </a:spcBef>
              <a:spcAft>
                <a:spcPts val="0"/>
              </a:spcAft>
              <a:buFont typeface="Arial" pitchFamily="34" charset="0"/>
              <a:buChar char="•"/>
              <a:defRPr sz="2400" b="1"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0000"/>
              </a:lnSpc>
              <a:spcBef>
                <a:spcPct val="20000"/>
              </a:spcBef>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2"/>
              <a:buChar char="§"/>
            </a:pPr>
            <a:r>
              <a:rPr lang="en-US" sz="2000" dirty="0" smtClean="0">
                <a:solidFill>
                  <a:srgbClr val="1F497D"/>
                </a:solidFill>
              </a:rPr>
              <a:t>Search for Networks</a:t>
            </a:r>
          </a:p>
          <a:p>
            <a:pPr lvl="1"/>
            <a:r>
              <a:rPr lang="en-US" sz="1700" b="1" dirty="0" smtClean="0"/>
              <a:t>$$$</a:t>
            </a:r>
            <a:r>
              <a:rPr lang="en-US" sz="1700" dirty="0"/>
              <a:t> </a:t>
            </a:r>
            <a:r>
              <a:rPr lang="en-US" sz="1700" dirty="0" smtClean="0"/>
              <a:t>(enter command mode)</a:t>
            </a:r>
          </a:p>
          <a:p>
            <a:pPr lvl="1"/>
            <a:r>
              <a:rPr lang="en-US" sz="1700" b="1" dirty="0" smtClean="0"/>
              <a:t>scan</a:t>
            </a:r>
            <a:endParaRPr lang="en-US" sz="1900" dirty="0" smtClean="0"/>
          </a:p>
          <a:p>
            <a:pPr>
              <a:buFont typeface="Wingdings" charset="2"/>
              <a:buChar char="§"/>
            </a:pPr>
            <a:r>
              <a:rPr lang="en-US" sz="2000" dirty="0" smtClean="0">
                <a:solidFill>
                  <a:srgbClr val="1F497D"/>
                </a:solidFill>
              </a:rPr>
              <a:t>Join a </a:t>
            </a:r>
            <a:r>
              <a:rPr lang="en-US" sz="2000" dirty="0" smtClean="0">
                <a:solidFill>
                  <a:schemeClr val="tx2"/>
                </a:solidFill>
              </a:rPr>
              <a:t>network</a:t>
            </a:r>
          </a:p>
          <a:p>
            <a:pPr lvl="1"/>
            <a:r>
              <a:rPr lang="en-US" sz="1600" b="1" dirty="0"/>
              <a:t>j</a:t>
            </a:r>
            <a:r>
              <a:rPr lang="en-US" sz="1600" b="1" dirty="0" smtClean="0"/>
              <a:t>oin # 1  </a:t>
            </a:r>
            <a:r>
              <a:rPr lang="en-US" sz="1600" dirty="0" smtClean="0"/>
              <a:t> (remember spaces)</a:t>
            </a:r>
          </a:p>
          <a:p>
            <a:pPr lvl="1"/>
            <a:r>
              <a:rPr lang="en-US" sz="1600" b="1" dirty="0"/>
              <a:t>l</a:t>
            </a:r>
            <a:r>
              <a:rPr lang="en-US" sz="1600" b="1" dirty="0" smtClean="0"/>
              <a:t>eave</a:t>
            </a:r>
          </a:p>
          <a:p>
            <a:pPr lvl="1"/>
            <a:r>
              <a:rPr lang="en-US" sz="1600" b="1" dirty="0" smtClean="0"/>
              <a:t>join </a:t>
            </a:r>
            <a:r>
              <a:rPr lang="en-US" sz="1600" dirty="0" smtClean="0"/>
              <a:t>&lt;</a:t>
            </a:r>
            <a:r>
              <a:rPr lang="en-US" sz="1600" i="1" dirty="0" smtClean="0"/>
              <a:t>string</a:t>
            </a:r>
            <a:r>
              <a:rPr lang="en-US" sz="1600" dirty="0" smtClean="0"/>
              <a:t>&gt; </a:t>
            </a:r>
            <a:r>
              <a:rPr lang="en-US" sz="1600" b="1" dirty="0" smtClean="0"/>
              <a:t/>
            </a:r>
            <a:br>
              <a:rPr lang="en-US" sz="1600" b="1" dirty="0" smtClean="0"/>
            </a:br>
            <a:r>
              <a:rPr lang="en-US" sz="1600" dirty="0" smtClean="0"/>
              <a:t>(e.g., </a:t>
            </a:r>
            <a:r>
              <a:rPr lang="en-US" sz="1600" b="1" dirty="0" smtClean="0"/>
              <a:t>join </a:t>
            </a:r>
            <a:r>
              <a:rPr lang="en-US" sz="1600" b="1" dirty="0" err="1" smtClean="0"/>
              <a:t>RovingNET</a:t>
            </a:r>
            <a:r>
              <a:rPr lang="en-US" sz="1600" dirty="0" smtClean="0"/>
              <a:t>)</a:t>
            </a:r>
          </a:p>
          <a:p>
            <a:pPr lvl="1"/>
            <a:r>
              <a:rPr lang="en-US" sz="1600" b="1" dirty="0"/>
              <a:t>l</a:t>
            </a:r>
            <a:r>
              <a:rPr lang="en-US" sz="1600" b="1" dirty="0" smtClean="0"/>
              <a:t>eave</a:t>
            </a:r>
          </a:p>
          <a:p>
            <a:pPr>
              <a:buFont typeface="Wingdings" charset="2"/>
              <a:buChar char="§"/>
            </a:pPr>
            <a:r>
              <a:rPr lang="en-US" sz="2000" dirty="0" smtClean="0">
                <a:solidFill>
                  <a:srgbClr val="1F497D"/>
                </a:solidFill>
              </a:rPr>
              <a:t>Auto-Join Network with Persistent Configuration</a:t>
            </a:r>
            <a:endParaRPr lang="en-US" sz="2000" dirty="0">
              <a:solidFill>
                <a:srgbClr val="1F497D"/>
              </a:solidFill>
            </a:endParaRPr>
          </a:p>
          <a:p>
            <a:pPr lvl="1"/>
            <a:r>
              <a:rPr lang="en-US" sz="1600" b="1" dirty="0"/>
              <a:t>s</a:t>
            </a:r>
            <a:r>
              <a:rPr lang="en-US" sz="1600" b="1" dirty="0" smtClean="0"/>
              <a:t>et </a:t>
            </a:r>
            <a:r>
              <a:rPr lang="en-US" sz="1600" b="1" dirty="0" err="1" smtClean="0"/>
              <a:t>wlan</a:t>
            </a:r>
            <a:r>
              <a:rPr lang="en-US" sz="1600" b="1" dirty="0" smtClean="0"/>
              <a:t> </a:t>
            </a:r>
            <a:r>
              <a:rPr lang="en-US" sz="1600" b="1" dirty="0" err="1" smtClean="0"/>
              <a:t>ssid</a:t>
            </a:r>
            <a:r>
              <a:rPr lang="en-US" sz="1600" b="1" dirty="0" smtClean="0"/>
              <a:t> </a:t>
            </a:r>
            <a:r>
              <a:rPr lang="en-US" sz="1600" dirty="0" smtClean="0"/>
              <a:t>&lt;</a:t>
            </a:r>
            <a:r>
              <a:rPr lang="en-US" sz="1600" i="1" dirty="0" smtClean="0"/>
              <a:t>string</a:t>
            </a:r>
            <a:r>
              <a:rPr lang="en-US" sz="1600" dirty="0" smtClean="0"/>
              <a:t>&gt;</a:t>
            </a:r>
          </a:p>
          <a:p>
            <a:pPr lvl="1"/>
            <a:r>
              <a:rPr lang="en-US" sz="1600" b="1" dirty="0"/>
              <a:t>s</a:t>
            </a:r>
            <a:r>
              <a:rPr lang="en-US" sz="1600" b="1" dirty="0" smtClean="0"/>
              <a:t>et </a:t>
            </a:r>
            <a:r>
              <a:rPr lang="en-US" sz="1600" b="1" dirty="0" err="1" smtClean="0"/>
              <a:t>wlan</a:t>
            </a:r>
            <a:r>
              <a:rPr lang="en-US" sz="1600" b="1" dirty="0" smtClean="0"/>
              <a:t> pass </a:t>
            </a:r>
            <a:r>
              <a:rPr lang="en-US" sz="1600" dirty="0" smtClean="0"/>
              <a:t>&lt;</a:t>
            </a:r>
            <a:r>
              <a:rPr lang="en-US" sz="1600" i="1" dirty="0" smtClean="0"/>
              <a:t>string</a:t>
            </a:r>
            <a:r>
              <a:rPr lang="en-US" sz="1600" dirty="0" smtClean="0"/>
              <a:t>&gt;</a:t>
            </a:r>
          </a:p>
          <a:p>
            <a:pPr lvl="1"/>
            <a:r>
              <a:rPr lang="en-US" sz="1600" b="1" dirty="0"/>
              <a:t>s</a:t>
            </a:r>
            <a:r>
              <a:rPr lang="en-US" sz="1600" b="1" dirty="0" smtClean="0"/>
              <a:t>ave</a:t>
            </a:r>
          </a:p>
          <a:p>
            <a:pPr lvl="1"/>
            <a:r>
              <a:rPr lang="en-US" sz="1600" b="1" dirty="0" smtClean="0"/>
              <a:t>reboot</a:t>
            </a:r>
            <a:endParaRPr lang="en-US" sz="1600" b="1" dirty="0"/>
          </a:p>
          <a:p>
            <a:pPr lvl="2"/>
            <a:endParaRPr lang="en-US" sz="1400" b="1" dirty="0" smtClean="0"/>
          </a:p>
          <a:p>
            <a:pPr lvl="2"/>
            <a:endParaRPr lang="en-US" sz="1400" b="1" dirty="0" smtClean="0"/>
          </a:p>
        </p:txBody>
      </p:sp>
      <p:sp>
        <p:nvSpPr>
          <p:cNvPr id="2" name="TextBox 1"/>
          <p:cNvSpPr txBox="1"/>
          <p:nvPr/>
        </p:nvSpPr>
        <p:spPr>
          <a:xfrm>
            <a:off x="3962400" y="5181600"/>
            <a:ext cx="4800600" cy="861774"/>
          </a:xfrm>
          <a:prstGeom prst="rect">
            <a:avLst/>
          </a:prstGeom>
          <a:noFill/>
        </p:spPr>
        <p:txBody>
          <a:bodyPr wrap="square" rtlCol="0">
            <a:spAutoFit/>
          </a:bodyPr>
          <a:lstStyle/>
          <a:p>
            <a:pPr algn="ctr"/>
            <a:r>
              <a:rPr lang="en-US" sz="1600" b="1" dirty="0">
                <a:solidFill>
                  <a:schemeClr val="accent2"/>
                </a:solidFill>
              </a:rPr>
              <a:t>TIP: If </a:t>
            </a:r>
            <a:r>
              <a:rPr lang="en-US" sz="1600" b="1" dirty="0" smtClean="0">
                <a:solidFill>
                  <a:schemeClr val="accent2"/>
                </a:solidFill>
              </a:rPr>
              <a:t>Network Is </a:t>
            </a:r>
            <a:r>
              <a:rPr lang="en-US" sz="1600" b="1" dirty="0">
                <a:solidFill>
                  <a:schemeClr val="accent2"/>
                </a:solidFill>
              </a:rPr>
              <a:t>S</a:t>
            </a:r>
            <a:r>
              <a:rPr lang="en-US" sz="1600" b="1" dirty="0" smtClean="0">
                <a:solidFill>
                  <a:schemeClr val="accent2"/>
                </a:solidFill>
              </a:rPr>
              <a:t>ecure</a:t>
            </a:r>
            <a:r>
              <a:rPr lang="en-US" sz="1600" b="1" dirty="0">
                <a:solidFill>
                  <a:schemeClr val="accent2"/>
                </a:solidFill>
              </a:rPr>
              <a:t>, </a:t>
            </a:r>
            <a:r>
              <a:rPr lang="en-US" sz="1600" b="1" dirty="0" smtClean="0">
                <a:solidFill>
                  <a:schemeClr val="accent2"/>
                </a:solidFill>
              </a:rPr>
              <a:t>Set </a:t>
            </a:r>
            <a:r>
              <a:rPr lang="en-US" sz="1600" b="1" dirty="0">
                <a:solidFill>
                  <a:schemeClr val="accent2"/>
                </a:solidFill>
              </a:rPr>
              <a:t>P</a:t>
            </a:r>
            <a:r>
              <a:rPr lang="en-US" sz="1600" b="1" dirty="0" smtClean="0">
                <a:solidFill>
                  <a:schemeClr val="accent2"/>
                </a:solidFill>
              </a:rPr>
              <a:t>ass </a:t>
            </a:r>
            <a:r>
              <a:rPr lang="en-US" sz="1600" b="1" dirty="0">
                <a:solidFill>
                  <a:schemeClr val="accent2"/>
                </a:solidFill>
              </a:rPr>
              <a:t>P</a:t>
            </a:r>
            <a:r>
              <a:rPr lang="en-US" sz="1600" b="1" dirty="0" smtClean="0">
                <a:solidFill>
                  <a:schemeClr val="accent2"/>
                </a:solidFill>
              </a:rPr>
              <a:t>hrase with </a:t>
            </a:r>
            <a:r>
              <a:rPr lang="en-US" sz="1600" b="1" dirty="0">
                <a:solidFill>
                  <a:schemeClr val="accent2"/>
                </a:solidFill>
              </a:rPr>
              <a:t>set </a:t>
            </a:r>
            <a:r>
              <a:rPr lang="en-US" sz="1600" b="1" dirty="0" err="1">
                <a:solidFill>
                  <a:schemeClr val="accent2"/>
                </a:solidFill>
              </a:rPr>
              <a:t>wlan</a:t>
            </a:r>
            <a:r>
              <a:rPr lang="en-US" sz="1600" b="1" dirty="0">
                <a:solidFill>
                  <a:schemeClr val="accent2"/>
                </a:solidFill>
              </a:rPr>
              <a:t> pass &lt;</a:t>
            </a:r>
            <a:r>
              <a:rPr lang="en-US" sz="1600" b="1" i="1" dirty="0">
                <a:solidFill>
                  <a:schemeClr val="accent2"/>
                </a:solidFill>
              </a:rPr>
              <a:t>string</a:t>
            </a:r>
            <a:r>
              <a:rPr lang="en-US" sz="1600" b="1" dirty="0">
                <a:solidFill>
                  <a:schemeClr val="accent2"/>
                </a:solidFill>
              </a:rPr>
              <a:t>&gt; before </a:t>
            </a:r>
            <a:r>
              <a:rPr lang="en-US" sz="1600" b="1" dirty="0" smtClean="0">
                <a:solidFill>
                  <a:schemeClr val="accent2"/>
                </a:solidFill>
              </a:rPr>
              <a:t>Joining </a:t>
            </a:r>
            <a:r>
              <a:rPr lang="en-US" sz="1600" b="1" dirty="0">
                <a:solidFill>
                  <a:schemeClr val="accent2"/>
                </a:solidFill>
              </a:rPr>
              <a:t>N</a:t>
            </a:r>
            <a:r>
              <a:rPr lang="en-US" sz="1600" b="1" dirty="0" smtClean="0">
                <a:solidFill>
                  <a:schemeClr val="accent2"/>
                </a:solidFill>
              </a:rPr>
              <a:t>etwork</a:t>
            </a:r>
            <a:endParaRPr lang="en-US" sz="1600" b="1" dirty="0">
              <a:solidFill>
                <a:schemeClr val="accent2"/>
              </a:solidFill>
            </a:endParaRPr>
          </a:p>
          <a:p>
            <a:endParaRPr lang="en-US" dirty="0"/>
          </a:p>
        </p:txBody>
      </p:sp>
    </p:spTree>
    <p:extLst>
      <p:ext uri="{BB962C8B-B14F-4D97-AF65-F5344CB8AC3E}">
        <p14:creationId xmlns:p14="http://schemas.microsoft.com/office/powerpoint/2010/main" val="1469317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a:bodyPr>
          <a:lstStyle/>
          <a:p>
            <a:r>
              <a:rPr lang="en-US" dirty="0" smtClean="0"/>
              <a:t>Lab 1: Interim Summary</a:t>
            </a:r>
          </a:p>
        </p:txBody>
      </p:sp>
      <p:sp>
        <p:nvSpPr>
          <p:cNvPr id="6" name="Content Placeholder 2"/>
          <p:cNvSpPr txBox="1">
            <a:spLocks/>
          </p:cNvSpPr>
          <p:nvPr/>
        </p:nvSpPr>
        <p:spPr>
          <a:xfrm>
            <a:off x="381000" y="1268413"/>
            <a:ext cx="8381999" cy="788987"/>
          </a:xfrm>
          <a:prstGeom prst="rect">
            <a:avLst/>
          </a:prstGeom>
        </p:spPr>
        <p:txBody>
          <a:bodyPr vert="horz" lIns="91440" tIns="45720" rIns="91440" bIns="45720" rtlCol="0">
            <a:normAutofit/>
          </a:bodyPr>
          <a:lstStyle>
            <a:lvl1pPr marL="342900" indent="-342900" algn="l" defTabSz="914400" rtl="0" eaLnBrk="1" latinLnBrk="0" hangingPunct="1">
              <a:spcBef>
                <a:spcPts val="1200"/>
              </a:spcBef>
              <a:spcAft>
                <a:spcPts val="0"/>
              </a:spcAft>
              <a:buFont typeface="Arial" pitchFamily="34" charset="0"/>
              <a:buChar char="•"/>
              <a:defRPr sz="2400" b="1"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0000"/>
              </a:lnSpc>
              <a:spcBef>
                <a:spcPct val="20000"/>
              </a:spcBef>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2"/>
              <a:buChar char="§"/>
            </a:pPr>
            <a:r>
              <a:rPr lang="en-US" sz="2000" dirty="0" smtClean="0">
                <a:solidFill>
                  <a:srgbClr val="1F497D"/>
                </a:solidFill>
              </a:rPr>
              <a:t>Configured Module via the UART in Command</a:t>
            </a:r>
            <a:r>
              <a:rPr lang="en-US" sz="2000" dirty="0" smtClean="0">
                <a:solidFill>
                  <a:schemeClr val="accent1"/>
                </a:solidFill>
              </a:rPr>
              <a:t> </a:t>
            </a:r>
            <a:r>
              <a:rPr lang="en-US" sz="2000" dirty="0" smtClean="0">
                <a:solidFill>
                  <a:srgbClr val="1F497D"/>
                </a:solidFill>
              </a:rPr>
              <a:t>Mode</a:t>
            </a:r>
            <a:endParaRPr lang="en-US" sz="1400" b="1" dirty="0" smtClean="0">
              <a:solidFill>
                <a:srgbClr val="1F497D"/>
              </a:solidFill>
            </a:endParaRPr>
          </a:p>
        </p:txBody>
      </p:sp>
      <p:cxnSp>
        <p:nvCxnSpPr>
          <p:cNvPr id="3" name="Straight Arrow Connector 2"/>
          <p:cNvCxnSpPr/>
          <p:nvPr/>
        </p:nvCxnSpPr>
        <p:spPr>
          <a:xfrm>
            <a:off x="3048000" y="1676400"/>
            <a:ext cx="0" cy="1295400"/>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a:xfrm>
            <a:off x="411707" y="5105400"/>
            <a:ext cx="8381999" cy="560387"/>
          </a:xfrm>
          <a:prstGeom prst="rect">
            <a:avLst/>
          </a:prstGeom>
        </p:spPr>
        <p:txBody>
          <a:bodyPr vert="horz" lIns="91440" tIns="45720" rIns="91440" bIns="45720" rtlCol="0">
            <a:normAutofit/>
          </a:bodyPr>
          <a:lstStyle>
            <a:lvl1pPr marL="342900" indent="-342900" algn="l" defTabSz="914400" rtl="0" eaLnBrk="1" latinLnBrk="0" hangingPunct="1">
              <a:spcBef>
                <a:spcPts val="1200"/>
              </a:spcBef>
              <a:spcAft>
                <a:spcPts val="0"/>
              </a:spcAft>
              <a:buFont typeface="Arial" pitchFamily="34" charset="0"/>
              <a:buChar char="•"/>
              <a:defRPr sz="2400" b="1"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0000"/>
              </a:lnSpc>
              <a:spcBef>
                <a:spcPct val="20000"/>
              </a:spcBef>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2"/>
              <a:buChar char="§"/>
            </a:pPr>
            <a:r>
              <a:rPr lang="en-US" sz="2000" dirty="0" smtClean="0">
                <a:solidFill>
                  <a:srgbClr val="1F497D"/>
                </a:solidFill>
              </a:rPr>
              <a:t>Next, Observe Wi-Fi Activity Using </a:t>
            </a:r>
            <a:r>
              <a:rPr lang="en-US" sz="2000" dirty="0" err="1" smtClean="0">
                <a:solidFill>
                  <a:srgbClr val="1F497D"/>
                </a:solidFill>
              </a:rPr>
              <a:t>PortPeeker</a:t>
            </a:r>
            <a:endParaRPr lang="en-US" sz="1400" b="1" dirty="0" smtClean="0">
              <a:solidFill>
                <a:srgbClr val="1F497D"/>
              </a:solidFill>
            </a:endParaRPr>
          </a:p>
        </p:txBody>
      </p:sp>
      <p:cxnSp>
        <p:nvCxnSpPr>
          <p:cNvPr id="13" name="Straight Arrow Connector 12"/>
          <p:cNvCxnSpPr/>
          <p:nvPr/>
        </p:nvCxnSpPr>
        <p:spPr>
          <a:xfrm flipV="1">
            <a:off x="5410200" y="3276600"/>
            <a:ext cx="0" cy="1828800"/>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pic>
        <p:nvPicPr>
          <p:cNvPr id="16" name="Picture 15" descr="lab1 summary.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0700" y="2667000"/>
            <a:ext cx="5549900" cy="1676400"/>
          </a:xfrm>
          <a:prstGeom prst="rect">
            <a:avLst/>
          </a:prstGeom>
        </p:spPr>
      </p:pic>
    </p:spTree>
    <p:extLst>
      <p:ext uri="{BB962C8B-B14F-4D97-AF65-F5344CB8AC3E}">
        <p14:creationId xmlns:p14="http://schemas.microsoft.com/office/powerpoint/2010/main" val="439785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7"/>
          <p:cNvSpPr>
            <a:spLocks noGrp="1"/>
          </p:cNvSpPr>
          <p:nvPr>
            <p:ph type="title"/>
          </p:nvPr>
        </p:nvSpPr>
        <p:spPr/>
        <p:txBody>
          <a:bodyPr>
            <a:normAutofit fontScale="90000"/>
          </a:bodyPr>
          <a:lstStyle/>
          <a:p>
            <a:r>
              <a:rPr lang="en-US" dirty="0" smtClean="0"/>
              <a:t>Lab 1: Configure &amp; Capture UDP with </a:t>
            </a:r>
            <a:r>
              <a:rPr lang="en-US" dirty="0" err="1" smtClean="0"/>
              <a:t>PortPeeker</a:t>
            </a:r>
            <a:endParaRPr lang="en-US" dirty="0" smtClean="0"/>
          </a:p>
        </p:txBody>
      </p:sp>
      <p:pic>
        <p:nvPicPr>
          <p:cNvPr id="32773" name="Picture 2"/>
          <p:cNvPicPr>
            <a:picLocks noChangeAspect="1" noChangeArrowheads="1"/>
          </p:cNvPicPr>
          <p:nvPr/>
        </p:nvPicPr>
        <p:blipFill>
          <a:blip r:embed="rId2" cstate="print"/>
          <a:srcRect/>
          <a:stretch>
            <a:fillRect/>
          </a:stretch>
        </p:blipFill>
        <p:spPr bwMode="auto">
          <a:xfrm>
            <a:off x="5410200" y="1447800"/>
            <a:ext cx="3385305" cy="2427972"/>
          </a:xfrm>
          <a:prstGeom prst="rect">
            <a:avLst/>
          </a:prstGeom>
          <a:noFill/>
          <a:ln w="9525">
            <a:noFill/>
            <a:miter lim="800000"/>
            <a:headEnd/>
            <a:tailEnd/>
          </a:ln>
        </p:spPr>
      </p:pic>
      <p:pic>
        <p:nvPicPr>
          <p:cNvPr id="32774" name="Picture 3"/>
          <p:cNvPicPr>
            <a:picLocks noChangeAspect="1" noChangeArrowheads="1"/>
          </p:cNvPicPr>
          <p:nvPr/>
        </p:nvPicPr>
        <p:blipFill>
          <a:blip r:embed="rId3" cstate="print"/>
          <a:srcRect/>
          <a:stretch>
            <a:fillRect/>
          </a:stretch>
        </p:blipFill>
        <p:spPr bwMode="auto">
          <a:xfrm>
            <a:off x="5410200" y="3962400"/>
            <a:ext cx="3384550" cy="2490788"/>
          </a:xfrm>
          <a:prstGeom prst="rect">
            <a:avLst/>
          </a:prstGeom>
          <a:noFill/>
          <a:ln w="9525">
            <a:noFill/>
            <a:miter lim="800000"/>
            <a:headEnd/>
            <a:tailEnd/>
          </a:ln>
        </p:spPr>
      </p:pic>
      <p:sp>
        <p:nvSpPr>
          <p:cNvPr id="8" name="Content Placeholder 2"/>
          <p:cNvSpPr txBox="1">
            <a:spLocks/>
          </p:cNvSpPr>
          <p:nvPr/>
        </p:nvSpPr>
        <p:spPr>
          <a:xfrm>
            <a:off x="381001" y="1268413"/>
            <a:ext cx="4495800" cy="4897437"/>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ts val="1200"/>
              </a:spcBef>
              <a:spcAft>
                <a:spcPts val="0"/>
              </a:spcAft>
              <a:buFont typeface="Arial" pitchFamily="34" charset="0"/>
              <a:buChar char="•"/>
              <a:defRPr sz="2400" b="1"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0000"/>
              </a:lnSpc>
              <a:spcBef>
                <a:spcPct val="20000"/>
              </a:spcBef>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2"/>
              <a:buChar char="§"/>
            </a:pPr>
            <a:r>
              <a:rPr lang="en-US" sz="2000" dirty="0" smtClean="0">
                <a:solidFill>
                  <a:srgbClr val="1F497D"/>
                </a:solidFill>
              </a:rPr>
              <a:t>Associate PC with Same AP as </a:t>
            </a:r>
            <a:r>
              <a:rPr lang="en-US" sz="2000" dirty="0">
                <a:solidFill>
                  <a:srgbClr val="1F497D"/>
                </a:solidFill>
              </a:rPr>
              <a:t>M</a:t>
            </a:r>
            <a:r>
              <a:rPr lang="en-US" sz="2000" dirty="0" smtClean="0">
                <a:solidFill>
                  <a:srgbClr val="1F497D"/>
                </a:solidFill>
              </a:rPr>
              <a:t>odule</a:t>
            </a:r>
          </a:p>
          <a:p>
            <a:pPr lvl="1"/>
            <a:r>
              <a:rPr lang="en-US" sz="1600" dirty="0" smtClean="0"/>
              <a:t>Enter command mode &amp; retrieve module’s IP address</a:t>
            </a:r>
          </a:p>
          <a:p>
            <a:pPr lvl="1"/>
            <a:r>
              <a:rPr lang="en-US" sz="1600" b="1" dirty="0" smtClean="0">
                <a:solidFill>
                  <a:schemeClr val="accent2"/>
                </a:solidFill>
              </a:rPr>
              <a:t>Ensure PC is on same subnet</a:t>
            </a:r>
            <a:endParaRPr lang="en-US" sz="1700" dirty="0" smtClean="0"/>
          </a:p>
          <a:p>
            <a:pPr>
              <a:buFont typeface="Wingdings" charset="2"/>
              <a:buChar char="§"/>
            </a:pPr>
            <a:r>
              <a:rPr lang="en-US" sz="2000" dirty="0" smtClean="0">
                <a:solidFill>
                  <a:srgbClr val="1F497D"/>
                </a:solidFill>
              </a:rPr>
              <a:t>Launch &amp; Configure </a:t>
            </a:r>
            <a:r>
              <a:rPr lang="en-US" sz="2000" dirty="0" err="1" smtClean="0">
                <a:solidFill>
                  <a:srgbClr val="1F497D"/>
                </a:solidFill>
              </a:rPr>
              <a:t>PortPeeker</a:t>
            </a:r>
            <a:endParaRPr lang="en-US" sz="2000" dirty="0" smtClean="0">
              <a:solidFill>
                <a:srgbClr val="1F497D"/>
              </a:solidFill>
            </a:endParaRPr>
          </a:p>
          <a:p>
            <a:pPr lvl="1"/>
            <a:r>
              <a:rPr lang="en-US" sz="1600" dirty="0" smtClean="0"/>
              <a:t>Click </a:t>
            </a:r>
            <a:r>
              <a:rPr lang="en-US" sz="1600" b="1" dirty="0" smtClean="0"/>
              <a:t>configure</a:t>
            </a:r>
          </a:p>
          <a:p>
            <a:pPr lvl="1"/>
            <a:r>
              <a:rPr lang="en-US" sz="1600" dirty="0" smtClean="0"/>
              <a:t>Set port number to </a:t>
            </a:r>
            <a:r>
              <a:rPr lang="en-US" sz="1600" b="1" dirty="0" smtClean="0"/>
              <a:t>55555</a:t>
            </a:r>
            <a:r>
              <a:rPr lang="en-US" sz="1600" dirty="0" smtClean="0"/>
              <a:t> (default)</a:t>
            </a:r>
          </a:p>
          <a:p>
            <a:pPr lvl="1"/>
            <a:r>
              <a:rPr lang="en-US" sz="1600" dirty="0" smtClean="0"/>
              <a:t>Set protocol to </a:t>
            </a:r>
            <a:r>
              <a:rPr lang="en-US" sz="1600" b="1" dirty="0" smtClean="0"/>
              <a:t>UDP</a:t>
            </a:r>
          </a:p>
          <a:p>
            <a:pPr lvl="1"/>
            <a:r>
              <a:rPr lang="en-US" sz="1600" dirty="0" smtClean="0"/>
              <a:t>Click </a:t>
            </a:r>
            <a:r>
              <a:rPr lang="en-US" sz="1600" b="1" dirty="0" smtClean="0"/>
              <a:t>OK</a:t>
            </a:r>
            <a:endParaRPr lang="en-US" sz="1700" dirty="0"/>
          </a:p>
          <a:p>
            <a:pPr>
              <a:buFont typeface="Wingdings" charset="2"/>
              <a:buChar char="§"/>
            </a:pPr>
            <a:r>
              <a:rPr lang="en-US" sz="2000" dirty="0" smtClean="0">
                <a:solidFill>
                  <a:srgbClr val="1F497D"/>
                </a:solidFill>
              </a:rPr>
              <a:t>Start UDP Packet </a:t>
            </a:r>
            <a:r>
              <a:rPr lang="en-US" sz="2000" dirty="0">
                <a:solidFill>
                  <a:srgbClr val="1F497D"/>
                </a:solidFill>
              </a:rPr>
              <a:t>C</a:t>
            </a:r>
            <a:r>
              <a:rPr lang="en-US" sz="2000" dirty="0" smtClean="0">
                <a:solidFill>
                  <a:srgbClr val="1F497D"/>
                </a:solidFill>
              </a:rPr>
              <a:t>apture</a:t>
            </a:r>
            <a:endParaRPr lang="en-US" sz="2000" dirty="0">
              <a:solidFill>
                <a:srgbClr val="1F497D"/>
              </a:solidFill>
            </a:endParaRPr>
          </a:p>
          <a:p>
            <a:pPr lvl="1"/>
            <a:r>
              <a:rPr lang="en-US" sz="1600" dirty="0"/>
              <a:t>Click </a:t>
            </a:r>
            <a:r>
              <a:rPr lang="en-US" sz="1600" b="1" dirty="0" smtClean="0"/>
              <a:t>Start</a:t>
            </a:r>
          </a:p>
          <a:p>
            <a:pPr lvl="1"/>
            <a:r>
              <a:rPr lang="en-US" sz="1600" dirty="0" smtClean="0"/>
              <a:t>If PC &amp; module are on same subnet, broadcast packets shown</a:t>
            </a:r>
          </a:p>
          <a:p>
            <a:pPr lvl="1"/>
            <a:r>
              <a:rPr lang="en-US" sz="1600" dirty="0" smtClean="0"/>
              <a:t>If multiple nodes on network, look for YOUR IP address</a:t>
            </a:r>
            <a:endParaRPr lang="en-US" sz="1600" dirty="0"/>
          </a:p>
          <a:p>
            <a:pPr lvl="2"/>
            <a:endParaRPr lang="en-US" sz="1400" b="1" dirty="0" smtClean="0"/>
          </a:p>
        </p:txBody>
      </p:sp>
    </p:spTree>
    <p:extLst>
      <p:ext uri="{BB962C8B-B14F-4D97-AF65-F5344CB8AC3E}">
        <p14:creationId xmlns:p14="http://schemas.microsoft.com/office/powerpoint/2010/main" val="24726083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a:bodyPr>
          <a:lstStyle/>
          <a:p>
            <a:r>
              <a:rPr lang="en-US" dirty="0" smtClean="0"/>
              <a:t>Lab 1: UDP Broadcast</a:t>
            </a:r>
          </a:p>
        </p:txBody>
      </p:sp>
      <p:sp>
        <p:nvSpPr>
          <p:cNvPr id="3" name="Content Placeholder 2"/>
          <p:cNvSpPr>
            <a:spLocks noGrp="1"/>
          </p:cNvSpPr>
          <p:nvPr>
            <p:ph idx="1"/>
          </p:nvPr>
        </p:nvSpPr>
        <p:spPr>
          <a:xfrm>
            <a:off x="457200" y="1268413"/>
            <a:ext cx="4330700" cy="4857750"/>
          </a:xfrm>
        </p:spPr>
        <p:txBody>
          <a:bodyPr>
            <a:normAutofit/>
          </a:bodyPr>
          <a:lstStyle/>
          <a:p>
            <a:pPr>
              <a:defRPr/>
            </a:pPr>
            <a:r>
              <a:rPr lang="en-US" sz="1400" dirty="0" smtClean="0"/>
              <a:t>Module Sends UDP Broadcast at Specified Intervals</a:t>
            </a:r>
          </a:p>
          <a:p>
            <a:pPr>
              <a:defRPr/>
            </a:pPr>
            <a:r>
              <a:rPr lang="en-US" sz="1400" dirty="0" smtClean="0"/>
              <a:t>UDP Broadcast </a:t>
            </a:r>
            <a:r>
              <a:rPr lang="en-US" sz="1400" dirty="0" smtClean="0">
                <a:solidFill>
                  <a:srgbClr val="1F497D"/>
                </a:solidFill>
              </a:rPr>
              <a:t>Contains </a:t>
            </a:r>
            <a:r>
              <a:rPr lang="en-US" sz="1400" dirty="0">
                <a:solidFill>
                  <a:srgbClr val="1F497D"/>
                </a:solidFill>
              </a:rPr>
              <a:t>I</a:t>
            </a:r>
            <a:r>
              <a:rPr lang="en-US" sz="1400" dirty="0" smtClean="0">
                <a:solidFill>
                  <a:srgbClr val="1F497D"/>
                </a:solidFill>
              </a:rPr>
              <a:t>nformation that Identifies Module on </a:t>
            </a:r>
            <a:r>
              <a:rPr lang="en-US" sz="1400" dirty="0">
                <a:solidFill>
                  <a:srgbClr val="1F497D"/>
                </a:solidFill>
              </a:rPr>
              <a:t>N</a:t>
            </a:r>
            <a:r>
              <a:rPr lang="en-US" sz="1400" dirty="0" smtClean="0">
                <a:solidFill>
                  <a:srgbClr val="1F497D"/>
                </a:solidFill>
              </a:rPr>
              <a:t>etwork</a:t>
            </a:r>
          </a:p>
          <a:p>
            <a:pPr>
              <a:defRPr/>
            </a:pPr>
            <a:r>
              <a:rPr lang="en-US" sz="1400" dirty="0" smtClean="0">
                <a:solidFill>
                  <a:srgbClr val="1F497D"/>
                </a:solidFill>
              </a:rPr>
              <a:t>Set UDP Broadcast </a:t>
            </a:r>
            <a:r>
              <a:rPr lang="en-US" sz="1400" dirty="0">
                <a:solidFill>
                  <a:srgbClr val="1F497D"/>
                </a:solidFill>
              </a:rPr>
              <a:t>I</a:t>
            </a:r>
            <a:r>
              <a:rPr lang="en-US" sz="1400" dirty="0" smtClean="0">
                <a:solidFill>
                  <a:srgbClr val="1F497D"/>
                </a:solidFill>
              </a:rPr>
              <a:t>nterval</a:t>
            </a:r>
          </a:p>
          <a:p>
            <a:pPr marL="400050" lvl="1" indent="0">
              <a:defRPr/>
            </a:pPr>
            <a:r>
              <a:rPr lang="en-US" sz="1100" dirty="0" smtClean="0"/>
              <a:t> </a:t>
            </a:r>
            <a:r>
              <a:rPr lang="en-US" sz="1200" dirty="0" smtClean="0"/>
              <a:t>Enter command mode</a:t>
            </a:r>
          </a:p>
          <a:p>
            <a:pPr marL="800100" lvl="2" indent="0">
              <a:defRPr/>
            </a:pPr>
            <a:r>
              <a:rPr lang="en-US" sz="1100" dirty="0" smtClean="0"/>
              <a:t> </a:t>
            </a:r>
            <a:r>
              <a:rPr lang="en-US" sz="1100" b="1" dirty="0" smtClean="0"/>
              <a:t>get broadcast	      </a:t>
            </a:r>
            <a:r>
              <a:rPr lang="en-US" sz="1100" dirty="0" smtClean="0"/>
              <a:t> (observe current interval)</a:t>
            </a:r>
          </a:p>
          <a:p>
            <a:pPr marL="800100" lvl="2" indent="0">
              <a:defRPr/>
            </a:pPr>
            <a:r>
              <a:rPr lang="en-US" sz="1100" b="1" dirty="0" smtClean="0"/>
              <a:t> set b i 3	  </a:t>
            </a:r>
            <a:r>
              <a:rPr lang="en-US" sz="1100" dirty="0" smtClean="0"/>
              <a:t>     (b=broadcast, i=interval)</a:t>
            </a:r>
          </a:p>
          <a:p>
            <a:pPr marL="800100" lvl="2" indent="0">
              <a:defRPr/>
            </a:pPr>
            <a:r>
              <a:rPr lang="en-US" sz="1100" dirty="0" smtClean="0"/>
              <a:t> </a:t>
            </a:r>
            <a:r>
              <a:rPr lang="en-US" sz="1100" b="1" dirty="0" smtClean="0"/>
              <a:t>save &amp; reboot</a:t>
            </a:r>
          </a:p>
          <a:p>
            <a:pPr marL="400050" lvl="1" indent="0">
              <a:defRPr/>
            </a:pPr>
            <a:r>
              <a:rPr lang="en-US" sz="1200" b="1" i="1" dirty="0" smtClean="0"/>
              <a:t> </a:t>
            </a:r>
            <a:r>
              <a:rPr lang="en-US" sz="1200" dirty="0" smtClean="0"/>
              <a:t>Review UDP messages in </a:t>
            </a:r>
            <a:r>
              <a:rPr lang="en-US" sz="1200" dirty="0" err="1" smtClean="0"/>
              <a:t>PortPeeker</a:t>
            </a:r>
            <a:endParaRPr lang="en-US" sz="1200" dirty="0" smtClean="0"/>
          </a:p>
          <a:p>
            <a:pPr marL="400050" lvl="1" indent="0">
              <a:defRPr/>
            </a:pPr>
            <a:endParaRPr lang="en-US" sz="1200" i="1" dirty="0" smtClean="0"/>
          </a:p>
          <a:p>
            <a:pPr>
              <a:defRPr/>
            </a:pPr>
            <a:r>
              <a:rPr lang="en-US" sz="1400" dirty="0" smtClean="0">
                <a:solidFill>
                  <a:srgbClr val="1F497D"/>
                </a:solidFill>
              </a:rPr>
              <a:t>Enable Sensor </a:t>
            </a:r>
            <a:r>
              <a:rPr lang="en-US" sz="1400" dirty="0">
                <a:solidFill>
                  <a:srgbClr val="1F497D"/>
                </a:solidFill>
              </a:rPr>
              <a:t>D</a:t>
            </a:r>
            <a:r>
              <a:rPr lang="en-US" sz="1400" dirty="0" smtClean="0">
                <a:solidFill>
                  <a:srgbClr val="1F497D"/>
                </a:solidFill>
              </a:rPr>
              <a:t>ata in UDP Broadcast</a:t>
            </a:r>
          </a:p>
          <a:p>
            <a:pPr marL="400050" lvl="1" indent="0">
              <a:defRPr/>
            </a:pPr>
            <a:r>
              <a:rPr lang="en-US" sz="1200" dirty="0" smtClean="0"/>
              <a:t>  Enter command mode</a:t>
            </a:r>
          </a:p>
          <a:p>
            <a:pPr marL="800100" lvl="2" indent="0">
              <a:defRPr/>
            </a:pPr>
            <a:r>
              <a:rPr lang="en-US" sz="1100" b="1" dirty="0" smtClean="0"/>
              <a:t> set q s 0xff	       </a:t>
            </a:r>
            <a:r>
              <a:rPr lang="en-US" sz="1100" dirty="0" smtClean="0"/>
              <a:t>(set sensor mask)</a:t>
            </a:r>
          </a:p>
          <a:p>
            <a:pPr marL="800100" lvl="2" indent="0">
              <a:defRPr/>
            </a:pPr>
            <a:r>
              <a:rPr lang="en-US" sz="1100" dirty="0" smtClean="0"/>
              <a:t> </a:t>
            </a:r>
            <a:r>
              <a:rPr lang="en-US" sz="1100" b="1" dirty="0" smtClean="0"/>
              <a:t>save</a:t>
            </a:r>
            <a:r>
              <a:rPr lang="en-US" sz="1100" dirty="0" smtClean="0"/>
              <a:t> </a:t>
            </a:r>
            <a:r>
              <a:rPr lang="en-US" sz="1000" dirty="0" smtClean="0"/>
              <a:t>to make persistent</a:t>
            </a:r>
          </a:p>
          <a:p>
            <a:pPr marL="400050" lvl="1" indent="0">
              <a:defRPr/>
            </a:pPr>
            <a:r>
              <a:rPr lang="en-US" sz="1200" dirty="0" smtClean="0"/>
              <a:t> Reboot not required </a:t>
            </a:r>
          </a:p>
          <a:p>
            <a:pPr marL="400050" lvl="1" indent="0">
              <a:defRPr/>
            </a:pPr>
            <a:r>
              <a:rPr lang="en-US" sz="1200" dirty="0" smtClean="0"/>
              <a:t> </a:t>
            </a:r>
            <a:r>
              <a:rPr lang="en-US" sz="1200" dirty="0"/>
              <a:t>Review UDP messages in </a:t>
            </a:r>
            <a:r>
              <a:rPr lang="en-US" sz="1200" dirty="0" err="1" smtClean="0"/>
              <a:t>PortPeeker</a:t>
            </a:r>
            <a:endParaRPr lang="en-US" sz="1200" dirty="0" smtClean="0"/>
          </a:p>
          <a:p>
            <a:pPr marL="800100" lvl="2" indent="0">
              <a:defRPr/>
            </a:pPr>
            <a:r>
              <a:rPr lang="en-US" sz="1000" dirty="0" smtClean="0"/>
              <a:t>Sensor data highlighted</a:t>
            </a:r>
            <a:endParaRPr lang="en-US" sz="1000" dirty="0"/>
          </a:p>
          <a:p>
            <a:pPr lvl="1">
              <a:buFontTx/>
              <a:buNone/>
              <a:defRPr/>
            </a:pPr>
            <a:endParaRPr lang="en-US" sz="1400" b="1" dirty="0" smtClean="0"/>
          </a:p>
          <a:p>
            <a:pPr lvl="1">
              <a:defRPr/>
            </a:pPr>
            <a:endParaRPr lang="en-US" sz="1200" dirty="0" smtClean="0"/>
          </a:p>
          <a:p>
            <a:pPr lvl="1">
              <a:defRPr/>
            </a:pPr>
            <a:endParaRPr lang="en-US" sz="1400" dirty="0" smtClean="0"/>
          </a:p>
        </p:txBody>
      </p:sp>
      <p:pic>
        <p:nvPicPr>
          <p:cNvPr id="33797" name="Picture 2"/>
          <p:cNvPicPr>
            <a:picLocks noChangeAspect="1" noChangeArrowheads="1"/>
          </p:cNvPicPr>
          <p:nvPr/>
        </p:nvPicPr>
        <p:blipFill>
          <a:blip r:embed="rId3" cstate="print"/>
          <a:srcRect/>
          <a:stretch>
            <a:fillRect/>
          </a:stretch>
        </p:blipFill>
        <p:spPr bwMode="auto">
          <a:xfrm>
            <a:off x="5230504" y="1204958"/>
            <a:ext cx="3429000" cy="2265362"/>
          </a:xfrm>
          <a:prstGeom prst="rect">
            <a:avLst/>
          </a:prstGeom>
          <a:noFill/>
          <a:ln w="9525">
            <a:noFill/>
            <a:miter lim="800000"/>
            <a:headEnd/>
            <a:tailEnd/>
          </a:ln>
        </p:spPr>
      </p:pic>
      <p:pic>
        <p:nvPicPr>
          <p:cNvPr id="33798" name="Picture 4"/>
          <p:cNvPicPr>
            <a:picLocks noChangeAspect="1" noChangeArrowheads="1"/>
          </p:cNvPicPr>
          <p:nvPr/>
        </p:nvPicPr>
        <p:blipFill>
          <a:blip r:embed="rId4" cstate="print"/>
          <a:srcRect/>
          <a:stretch>
            <a:fillRect/>
          </a:stretch>
        </p:blipFill>
        <p:spPr bwMode="auto">
          <a:xfrm>
            <a:off x="5230504" y="3652883"/>
            <a:ext cx="3429000" cy="2278062"/>
          </a:xfrm>
          <a:prstGeom prst="rect">
            <a:avLst/>
          </a:prstGeom>
          <a:noFill/>
          <a:ln w="9525">
            <a:noFill/>
            <a:miter lim="800000"/>
            <a:headEnd/>
            <a:tailEnd/>
          </a:ln>
        </p:spPr>
      </p:pic>
      <p:sp>
        <p:nvSpPr>
          <p:cNvPr id="2" name="Oval 1"/>
          <p:cNvSpPr/>
          <p:nvPr/>
        </p:nvSpPr>
        <p:spPr>
          <a:xfrm>
            <a:off x="5230504" y="4953000"/>
            <a:ext cx="2465696" cy="304800"/>
          </a:xfrm>
          <a:prstGeom prst="ellipse">
            <a:avLst/>
          </a:prstGeom>
          <a:solidFill>
            <a:schemeClr val="accent6">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3962400" y="5105400"/>
            <a:ext cx="1219200" cy="228600"/>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33797" idx="1"/>
          </p:cNvCxnSpPr>
          <p:nvPr/>
        </p:nvCxnSpPr>
        <p:spPr>
          <a:xfrm flipV="1">
            <a:off x="3886200" y="2337639"/>
            <a:ext cx="1344304" cy="1319961"/>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230504" y="2057400"/>
            <a:ext cx="2618096" cy="432639"/>
          </a:xfrm>
          <a:prstGeom prst="ellipse">
            <a:avLst/>
          </a:prstGeom>
          <a:solidFill>
            <a:schemeClr val="accent6">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423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fontScale="90000"/>
          </a:bodyPr>
          <a:lstStyle/>
          <a:p>
            <a:r>
              <a:rPr lang="en-US" dirty="0" smtClean="0"/>
              <a:t>Lab 1: Setting Device Name</a:t>
            </a:r>
          </a:p>
        </p:txBody>
      </p:sp>
      <p:sp>
        <p:nvSpPr>
          <p:cNvPr id="3" name="Content Placeholder 2"/>
          <p:cNvSpPr>
            <a:spLocks noGrp="1"/>
          </p:cNvSpPr>
          <p:nvPr>
            <p:ph idx="1"/>
          </p:nvPr>
        </p:nvSpPr>
        <p:spPr>
          <a:xfrm>
            <a:off x="457199" y="1268413"/>
            <a:ext cx="4762501" cy="4857750"/>
          </a:xfrm>
        </p:spPr>
        <p:txBody>
          <a:bodyPr>
            <a:normAutofit fontScale="92500"/>
          </a:bodyPr>
          <a:lstStyle/>
          <a:p>
            <a:pPr>
              <a:defRPr/>
            </a:pPr>
            <a:r>
              <a:rPr lang="en-US" sz="1500" dirty="0" smtClean="0"/>
              <a:t>Device Names Can Identify Products on Network</a:t>
            </a:r>
          </a:p>
          <a:p>
            <a:pPr>
              <a:defRPr/>
            </a:pPr>
            <a:r>
              <a:rPr lang="en-US" sz="1500" dirty="0" smtClean="0"/>
              <a:t>Can Append Device ID to UDP Broadcast</a:t>
            </a:r>
          </a:p>
          <a:p>
            <a:pPr>
              <a:defRPr/>
            </a:pPr>
            <a:r>
              <a:rPr lang="en-US" sz="1500" dirty="0" smtClean="0">
                <a:solidFill>
                  <a:schemeClr val="accent1"/>
                </a:solidFill>
              </a:rPr>
              <a:t> </a:t>
            </a:r>
            <a:r>
              <a:rPr lang="en-US" sz="1500" dirty="0" smtClean="0">
                <a:solidFill>
                  <a:srgbClr val="1F497D"/>
                </a:solidFill>
              </a:rPr>
              <a:t>Set Device ID</a:t>
            </a:r>
          </a:p>
          <a:p>
            <a:pPr marL="400050" lvl="1" indent="0">
              <a:defRPr/>
            </a:pPr>
            <a:r>
              <a:rPr lang="en-US" sz="1400" dirty="0" smtClean="0"/>
              <a:t> Enter command mode</a:t>
            </a:r>
          </a:p>
          <a:p>
            <a:pPr marL="800100" lvl="2" indent="0">
              <a:defRPr/>
            </a:pPr>
            <a:r>
              <a:rPr lang="en-US" sz="1300" dirty="0" smtClean="0"/>
              <a:t> </a:t>
            </a:r>
            <a:r>
              <a:rPr lang="en-US" sz="1300" b="1" dirty="0" smtClean="0"/>
              <a:t>get option</a:t>
            </a:r>
          </a:p>
          <a:p>
            <a:pPr marL="800100" lvl="2" indent="0">
              <a:defRPr/>
            </a:pPr>
            <a:r>
              <a:rPr lang="en-US" sz="1300" b="1" dirty="0" smtClean="0"/>
              <a:t> set o d </a:t>
            </a:r>
            <a:r>
              <a:rPr lang="en-US" sz="1300" b="1" dirty="0" err="1" smtClean="0"/>
              <a:t>RockAndRollWiFi</a:t>
            </a:r>
            <a:r>
              <a:rPr lang="en-US" sz="1300" b="1" dirty="0"/>
              <a:t>	</a:t>
            </a:r>
            <a:r>
              <a:rPr lang="en-US" sz="1300" dirty="0" smtClean="0"/>
              <a:t>(o=optional, d=</a:t>
            </a:r>
            <a:r>
              <a:rPr lang="en-US" sz="1300" dirty="0" err="1" smtClean="0"/>
              <a:t>deviceID</a:t>
            </a:r>
            <a:r>
              <a:rPr lang="en-US" sz="1300" dirty="0" smtClean="0"/>
              <a:t>)</a:t>
            </a:r>
          </a:p>
          <a:p>
            <a:pPr marL="800100" lvl="2" indent="0">
              <a:defRPr/>
            </a:pPr>
            <a:r>
              <a:rPr lang="en-US" sz="1300" dirty="0" smtClean="0"/>
              <a:t> </a:t>
            </a:r>
            <a:r>
              <a:rPr lang="en-US" sz="1300" b="1" dirty="0" smtClean="0"/>
              <a:t>save &amp; reboot</a:t>
            </a:r>
          </a:p>
          <a:p>
            <a:pPr marL="400050" lvl="1" indent="0">
              <a:defRPr/>
            </a:pPr>
            <a:r>
              <a:rPr lang="en-US" sz="1300" b="1" i="1" dirty="0" smtClean="0"/>
              <a:t> </a:t>
            </a:r>
            <a:r>
              <a:rPr lang="en-US" sz="1400" dirty="0"/>
              <a:t>Review UDP messages in </a:t>
            </a:r>
            <a:r>
              <a:rPr lang="en-US" sz="1400" dirty="0" err="1" smtClean="0"/>
              <a:t>PortPeeker</a:t>
            </a:r>
            <a:endParaRPr lang="en-US" sz="1400" dirty="0"/>
          </a:p>
          <a:p>
            <a:pPr marL="400050" lvl="1" indent="0">
              <a:defRPr/>
            </a:pPr>
            <a:endParaRPr lang="en-US" sz="1200" i="1" dirty="0" smtClean="0"/>
          </a:p>
          <a:p>
            <a:pPr>
              <a:defRPr/>
            </a:pPr>
            <a:r>
              <a:rPr lang="en-US" sz="1500" dirty="0" smtClean="0">
                <a:solidFill>
                  <a:srgbClr val="1F497D"/>
                </a:solidFill>
              </a:rPr>
              <a:t>Set Broadcast UDP Port</a:t>
            </a:r>
          </a:p>
          <a:p>
            <a:pPr marL="400050" lvl="1" indent="0">
              <a:defRPr/>
            </a:pPr>
            <a:r>
              <a:rPr lang="en-US" sz="1300" dirty="0" smtClean="0"/>
              <a:t> </a:t>
            </a:r>
            <a:r>
              <a:rPr lang="en-US" sz="1400" dirty="0" smtClean="0"/>
              <a:t>Enter command mode</a:t>
            </a:r>
          </a:p>
          <a:p>
            <a:pPr marL="800100" lvl="2" indent="0">
              <a:defRPr/>
            </a:pPr>
            <a:r>
              <a:rPr lang="en-US" sz="1300" dirty="0" smtClean="0"/>
              <a:t> </a:t>
            </a:r>
            <a:r>
              <a:rPr lang="en-US" sz="1300" b="1" dirty="0" smtClean="0"/>
              <a:t>get broadcast</a:t>
            </a:r>
          </a:p>
          <a:p>
            <a:pPr marL="800100" lvl="2" indent="0">
              <a:defRPr/>
            </a:pPr>
            <a:r>
              <a:rPr lang="en-US" sz="1300" b="1" dirty="0" smtClean="0"/>
              <a:t> set b p 50000	</a:t>
            </a:r>
            <a:r>
              <a:rPr lang="en-US" sz="1300" dirty="0" smtClean="0"/>
              <a:t>(b=broadcast, p=port)</a:t>
            </a:r>
          </a:p>
          <a:p>
            <a:pPr marL="800100" lvl="2" indent="0">
              <a:defRPr/>
            </a:pPr>
            <a:r>
              <a:rPr lang="en-US" sz="1300" dirty="0" smtClean="0"/>
              <a:t> Save &amp; reboot not required</a:t>
            </a:r>
            <a:endParaRPr lang="en-US" sz="1300" b="1" dirty="0" smtClean="0"/>
          </a:p>
          <a:p>
            <a:pPr marL="400050" lvl="1" indent="0">
              <a:defRPr/>
            </a:pPr>
            <a:r>
              <a:rPr lang="en-US" sz="1400" dirty="0" smtClean="0"/>
              <a:t> Reconfigure PortPeeker to listen for UDP</a:t>
            </a:r>
            <a:br>
              <a:rPr lang="en-US" sz="1400" dirty="0" smtClean="0"/>
            </a:br>
            <a:r>
              <a:rPr lang="en-US" sz="1400" dirty="0" smtClean="0"/>
              <a:t>   packets on port 50000</a:t>
            </a:r>
          </a:p>
          <a:p>
            <a:pPr marL="400050" lvl="1" indent="0">
              <a:defRPr/>
            </a:pPr>
            <a:r>
              <a:rPr lang="en-US" sz="1300" dirty="0" smtClean="0"/>
              <a:t> </a:t>
            </a:r>
            <a:r>
              <a:rPr lang="en-US" sz="1400" dirty="0" smtClean="0"/>
              <a:t>Review UDP messages in </a:t>
            </a:r>
            <a:r>
              <a:rPr lang="en-US" sz="1400" dirty="0" err="1" smtClean="0"/>
              <a:t>PortPeeker</a:t>
            </a:r>
            <a:endParaRPr lang="en-US" sz="1400" dirty="0"/>
          </a:p>
          <a:p>
            <a:pPr marL="400050" lvl="1" indent="0">
              <a:buNone/>
              <a:defRPr/>
            </a:pPr>
            <a:endParaRPr lang="en-US" sz="1300" dirty="0" smtClean="0"/>
          </a:p>
          <a:p>
            <a:pPr algn="ctr">
              <a:buFontTx/>
              <a:buNone/>
              <a:defRPr/>
            </a:pPr>
            <a:r>
              <a:rPr lang="en-US" sz="1500" dirty="0" smtClean="0">
                <a:solidFill>
                  <a:schemeClr val="accent2"/>
                </a:solidFill>
              </a:rPr>
              <a:t>TIP: UDP Broadcast on by Default</a:t>
            </a:r>
            <a:br>
              <a:rPr lang="en-US" sz="1500" dirty="0" smtClean="0">
                <a:solidFill>
                  <a:schemeClr val="accent2"/>
                </a:solidFill>
              </a:rPr>
            </a:br>
            <a:r>
              <a:rPr lang="en-US" sz="1500" dirty="0" smtClean="0">
                <a:solidFill>
                  <a:schemeClr val="accent2"/>
                </a:solidFill>
              </a:rPr>
              <a:t>Set Interval to 0 to </a:t>
            </a:r>
            <a:r>
              <a:rPr lang="en-US" sz="1500" dirty="0">
                <a:solidFill>
                  <a:schemeClr val="accent2"/>
                </a:solidFill>
              </a:rPr>
              <a:t>T</a:t>
            </a:r>
            <a:r>
              <a:rPr lang="en-US" sz="1500" dirty="0" smtClean="0">
                <a:solidFill>
                  <a:schemeClr val="accent2"/>
                </a:solidFill>
              </a:rPr>
              <a:t>urn </a:t>
            </a:r>
            <a:r>
              <a:rPr lang="en-US" sz="1500" dirty="0">
                <a:solidFill>
                  <a:schemeClr val="accent2"/>
                </a:solidFill>
              </a:rPr>
              <a:t>I</a:t>
            </a:r>
            <a:r>
              <a:rPr lang="en-US" sz="1500" dirty="0" smtClean="0">
                <a:solidFill>
                  <a:schemeClr val="accent2"/>
                </a:solidFill>
              </a:rPr>
              <a:t>t Off</a:t>
            </a:r>
            <a:endParaRPr lang="en-US" sz="1600" dirty="0" smtClean="0"/>
          </a:p>
          <a:p>
            <a:pPr lvl="1">
              <a:defRPr/>
            </a:pPr>
            <a:endParaRPr lang="en-US" sz="1400" dirty="0" smtClean="0"/>
          </a:p>
          <a:p>
            <a:pPr lvl="1">
              <a:defRPr/>
            </a:pPr>
            <a:endParaRPr lang="en-US" sz="1600" dirty="0" smtClean="0"/>
          </a:p>
        </p:txBody>
      </p:sp>
      <p:pic>
        <p:nvPicPr>
          <p:cNvPr id="34821" name="Picture 5"/>
          <p:cNvPicPr>
            <a:picLocks noChangeAspect="1" noChangeArrowheads="1"/>
          </p:cNvPicPr>
          <p:nvPr/>
        </p:nvPicPr>
        <p:blipFill>
          <a:blip r:embed="rId3" cstate="print"/>
          <a:srcRect/>
          <a:stretch>
            <a:fillRect/>
          </a:stretch>
        </p:blipFill>
        <p:spPr bwMode="auto">
          <a:xfrm>
            <a:off x="5219700" y="3284539"/>
            <a:ext cx="3439407" cy="2659062"/>
          </a:xfrm>
          <a:prstGeom prst="rect">
            <a:avLst/>
          </a:prstGeom>
          <a:noFill/>
          <a:ln w="9525">
            <a:noFill/>
            <a:miter lim="800000"/>
            <a:headEnd/>
            <a:tailEnd/>
          </a:ln>
        </p:spPr>
      </p:pic>
      <p:pic>
        <p:nvPicPr>
          <p:cNvPr id="34822" name="Picture 6"/>
          <p:cNvPicPr>
            <a:picLocks noChangeAspect="1" noChangeArrowheads="1"/>
          </p:cNvPicPr>
          <p:nvPr/>
        </p:nvPicPr>
        <p:blipFill>
          <a:blip r:embed="rId4" cstate="print"/>
          <a:srcRect/>
          <a:stretch>
            <a:fillRect/>
          </a:stretch>
        </p:blipFill>
        <p:spPr bwMode="auto">
          <a:xfrm>
            <a:off x="5219701" y="1196975"/>
            <a:ext cx="3467100" cy="1964443"/>
          </a:xfrm>
          <a:prstGeom prst="rect">
            <a:avLst/>
          </a:prstGeom>
          <a:noFill/>
          <a:ln w="9525">
            <a:noFill/>
            <a:miter lim="800000"/>
            <a:headEnd/>
            <a:tailEnd/>
          </a:ln>
        </p:spPr>
      </p:pic>
    </p:spTree>
    <p:extLst>
      <p:ext uri="{BB962C8B-B14F-4D97-AF65-F5344CB8AC3E}">
        <p14:creationId xmlns:p14="http://schemas.microsoft.com/office/powerpoint/2010/main" val="285299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normAutofit fontScale="90000"/>
          </a:bodyPr>
          <a:lstStyle/>
          <a:p>
            <a:r>
              <a:rPr lang="en-US" dirty="0" smtClean="0"/>
              <a:t>Lab 1: Sending UDP Packets</a:t>
            </a:r>
          </a:p>
        </p:txBody>
      </p:sp>
      <p:sp>
        <p:nvSpPr>
          <p:cNvPr id="3" name="Content Placeholder 2"/>
          <p:cNvSpPr>
            <a:spLocks noGrp="1"/>
          </p:cNvSpPr>
          <p:nvPr>
            <p:ph idx="1"/>
          </p:nvPr>
        </p:nvSpPr>
        <p:spPr>
          <a:xfrm>
            <a:off x="457200" y="1196975"/>
            <a:ext cx="4546600" cy="4857750"/>
          </a:xfrm>
        </p:spPr>
        <p:txBody>
          <a:bodyPr>
            <a:normAutofit/>
          </a:bodyPr>
          <a:lstStyle/>
          <a:p>
            <a:pPr>
              <a:defRPr/>
            </a:pPr>
            <a:r>
              <a:rPr lang="en-US" sz="1400" dirty="0"/>
              <a:t>UDP </a:t>
            </a:r>
            <a:r>
              <a:rPr lang="en-US" sz="1400" dirty="0" smtClean="0"/>
              <a:t>Mode Not </a:t>
            </a:r>
            <a:r>
              <a:rPr lang="en-US" sz="1400" dirty="0"/>
              <a:t>E</a:t>
            </a:r>
            <a:r>
              <a:rPr lang="en-US" sz="1400" dirty="0" smtClean="0"/>
              <a:t>nabled </a:t>
            </a:r>
            <a:r>
              <a:rPr lang="en-US" sz="1400" dirty="0"/>
              <a:t>by </a:t>
            </a:r>
            <a:r>
              <a:rPr lang="en-US" sz="1400" dirty="0" smtClean="0"/>
              <a:t>Default</a:t>
            </a:r>
            <a:endParaRPr lang="en-US" sz="1400" dirty="0"/>
          </a:p>
          <a:p>
            <a:pPr>
              <a:defRPr/>
            </a:pPr>
            <a:r>
              <a:rPr lang="en-US" sz="1400" dirty="0" smtClean="0"/>
              <a:t>Enable UDP by Setting </a:t>
            </a:r>
            <a:r>
              <a:rPr lang="en-US" sz="1400" dirty="0" smtClean="0">
                <a:solidFill>
                  <a:srgbClr val="1F497D"/>
                </a:solidFill>
              </a:rPr>
              <a:t>Remote </a:t>
            </a:r>
            <a:r>
              <a:rPr lang="en-US" sz="1400" dirty="0">
                <a:solidFill>
                  <a:srgbClr val="1F497D"/>
                </a:solidFill>
              </a:rPr>
              <a:t>H</a:t>
            </a:r>
            <a:r>
              <a:rPr lang="en-US" sz="1400" dirty="0" smtClean="0">
                <a:solidFill>
                  <a:srgbClr val="1F497D"/>
                </a:solidFill>
              </a:rPr>
              <a:t>ost, </a:t>
            </a:r>
            <a:r>
              <a:rPr lang="en-US" sz="1400" dirty="0">
                <a:solidFill>
                  <a:srgbClr val="1F497D"/>
                </a:solidFill>
              </a:rPr>
              <a:t>P</a:t>
            </a:r>
            <a:r>
              <a:rPr lang="en-US" sz="1400" dirty="0" smtClean="0">
                <a:solidFill>
                  <a:srgbClr val="1F497D"/>
                </a:solidFill>
              </a:rPr>
              <a:t>ort &amp; Protocol</a:t>
            </a:r>
          </a:p>
          <a:p>
            <a:pPr marL="400050" lvl="1" indent="0">
              <a:defRPr/>
            </a:pPr>
            <a:r>
              <a:rPr lang="en-US" sz="1100" dirty="0" smtClean="0"/>
              <a:t> </a:t>
            </a:r>
            <a:r>
              <a:rPr lang="en-US" sz="1400" dirty="0" smtClean="0"/>
              <a:t>Enter command mode</a:t>
            </a:r>
          </a:p>
          <a:p>
            <a:pPr marL="800100" lvl="2" indent="0">
              <a:defRPr/>
            </a:pPr>
            <a:r>
              <a:rPr lang="en-US" sz="1200" dirty="0" smtClean="0"/>
              <a:t> </a:t>
            </a:r>
            <a:r>
              <a:rPr lang="en-US" sz="1200" b="1" dirty="0" smtClean="0"/>
              <a:t>factory R</a:t>
            </a:r>
          </a:p>
          <a:p>
            <a:pPr marL="800100" lvl="2" indent="0">
              <a:defRPr/>
            </a:pPr>
            <a:r>
              <a:rPr lang="en-US" sz="1200" b="1" dirty="0" smtClean="0"/>
              <a:t> </a:t>
            </a:r>
            <a:r>
              <a:rPr lang="en-US" sz="1200" dirty="0" smtClean="0"/>
              <a:t>Associate with AP</a:t>
            </a:r>
          </a:p>
          <a:p>
            <a:pPr marL="800100" lvl="2" indent="0">
              <a:defRPr/>
            </a:pPr>
            <a:r>
              <a:rPr lang="en-US" sz="1200" b="1" dirty="0" smtClean="0"/>
              <a:t> set </a:t>
            </a:r>
            <a:r>
              <a:rPr lang="en-US" sz="1200" b="1" dirty="0" err="1" smtClean="0"/>
              <a:t>ip</a:t>
            </a:r>
            <a:r>
              <a:rPr lang="en-US" sz="1200" b="1" dirty="0" smtClean="0"/>
              <a:t> host </a:t>
            </a:r>
            <a:r>
              <a:rPr lang="en-US" sz="1200" dirty="0" smtClean="0"/>
              <a:t>&lt;</a:t>
            </a:r>
            <a:r>
              <a:rPr lang="en-US" sz="1200" i="1" dirty="0" smtClean="0"/>
              <a:t>address</a:t>
            </a:r>
            <a:r>
              <a:rPr lang="en-US" sz="1200" dirty="0" smtClean="0"/>
              <a:t>&gt;</a:t>
            </a:r>
          </a:p>
          <a:p>
            <a:pPr marL="800100" lvl="2" indent="0">
              <a:defRPr/>
            </a:pPr>
            <a:r>
              <a:rPr lang="en-US" sz="1200" b="1" dirty="0" smtClean="0"/>
              <a:t> set </a:t>
            </a:r>
            <a:r>
              <a:rPr lang="en-US" sz="1200" b="1" dirty="0" err="1" smtClean="0"/>
              <a:t>ip</a:t>
            </a:r>
            <a:r>
              <a:rPr lang="en-US" sz="1200" b="1" dirty="0" smtClean="0"/>
              <a:t> remote 50000</a:t>
            </a:r>
          </a:p>
          <a:p>
            <a:pPr marL="800100" lvl="2" indent="0">
              <a:defRPr/>
            </a:pPr>
            <a:r>
              <a:rPr lang="en-US" sz="1200" b="1" dirty="0" smtClean="0"/>
              <a:t> set </a:t>
            </a:r>
            <a:r>
              <a:rPr lang="en-US" sz="1200" b="1" dirty="0" err="1" smtClean="0"/>
              <a:t>ip</a:t>
            </a:r>
            <a:r>
              <a:rPr lang="en-US" sz="1200" b="1" dirty="0" smtClean="0"/>
              <a:t> proto 1   </a:t>
            </a:r>
            <a:r>
              <a:rPr lang="en-US" sz="1200" dirty="0" smtClean="0"/>
              <a:t> (IP protocol bitmask; 1 = UDP)</a:t>
            </a:r>
          </a:p>
          <a:p>
            <a:pPr marL="800100" lvl="2" indent="0">
              <a:defRPr/>
            </a:pPr>
            <a:r>
              <a:rPr lang="en-US" sz="1200" b="1" dirty="0"/>
              <a:t> </a:t>
            </a:r>
            <a:r>
              <a:rPr lang="en-US" sz="1200" b="1" dirty="0" smtClean="0"/>
              <a:t>set </a:t>
            </a:r>
            <a:r>
              <a:rPr lang="en-US" sz="1200" b="1" dirty="0" err="1" smtClean="0"/>
              <a:t>comm</a:t>
            </a:r>
            <a:r>
              <a:rPr lang="en-US" sz="1200" b="1" dirty="0" smtClean="0"/>
              <a:t> timer 1000</a:t>
            </a:r>
            <a:r>
              <a:rPr lang="en-US" sz="1200" dirty="0" smtClean="0"/>
              <a:t> (try</a:t>
            </a:r>
            <a:r>
              <a:rPr lang="en-US" sz="1200" dirty="0"/>
              <a:t> </a:t>
            </a:r>
            <a:r>
              <a:rPr lang="en-US" sz="1200" dirty="0" smtClean="0"/>
              <a:t>10, see the change)</a:t>
            </a:r>
          </a:p>
          <a:p>
            <a:pPr marL="800100" lvl="2" indent="0">
              <a:defRPr/>
            </a:pPr>
            <a:r>
              <a:rPr lang="en-US" sz="1200" b="1" dirty="0" smtClean="0"/>
              <a:t> get </a:t>
            </a:r>
            <a:r>
              <a:rPr lang="en-US" sz="1200" b="1" dirty="0" err="1" smtClean="0"/>
              <a:t>ip</a:t>
            </a:r>
            <a:endParaRPr lang="en-US" sz="1200" b="1" dirty="0" smtClean="0"/>
          </a:p>
          <a:p>
            <a:pPr marL="800100" lvl="2" indent="0">
              <a:defRPr/>
            </a:pPr>
            <a:r>
              <a:rPr lang="en-US" sz="1200" b="1" dirty="0" smtClean="0"/>
              <a:t> save &amp; reboot</a:t>
            </a:r>
          </a:p>
          <a:p>
            <a:pPr marL="400050" lvl="1" indent="0">
              <a:defRPr/>
            </a:pPr>
            <a:r>
              <a:rPr lang="en-US" sz="1300" b="1" i="1" dirty="0" smtClean="0"/>
              <a:t> </a:t>
            </a:r>
            <a:r>
              <a:rPr lang="en-US" sz="1300" dirty="0" smtClean="0"/>
              <a:t>Type characters; they appear in </a:t>
            </a:r>
            <a:r>
              <a:rPr lang="en-US" sz="1300" dirty="0" err="1" smtClean="0"/>
              <a:t>PortPeeker</a:t>
            </a:r>
            <a:endParaRPr lang="en-US" sz="1300" dirty="0"/>
          </a:p>
          <a:p>
            <a:pPr marL="400050" lvl="1" indent="0">
              <a:defRPr/>
            </a:pPr>
            <a:endParaRPr lang="en-US" sz="1300" dirty="0" smtClean="0"/>
          </a:p>
          <a:p>
            <a:pPr marL="400050" lvl="1" indent="0">
              <a:defRPr/>
            </a:pPr>
            <a:endParaRPr lang="en-US" sz="1300" dirty="0"/>
          </a:p>
          <a:p>
            <a:pPr marL="400050" lvl="1" indent="0">
              <a:defRPr/>
            </a:pPr>
            <a:endParaRPr lang="en-US" sz="1300" dirty="0" smtClean="0"/>
          </a:p>
          <a:p>
            <a:pPr>
              <a:buFontTx/>
              <a:buNone/>
              <a:defRPr/>
            </a:pPr>
            <a:endParaRPr lang="en-US" sz="1400" i="1" dirty="0" smtClean="0"/>
          </a:p>
          <a:p>
            <a:pPr algn="ctr">
              <a:buFontTx/>
              <a:buNone/>
              <a:defRPr/>
            </a:pPr>
            <a:endParaRPr lang="en-US" sz="1400" dirty="0" smtClean="0">
              <a:solidFill>
                <a:schemeClr val="accent2"/>
              </a:solidFill>
            </a:endParaRPr>
          </a:p>
          <a:p>
            <a:pPr algn="ctr">
              <a:buFontTx/>
              <a:buNone/>
              <a:defRPr/>
            </a:pPr>
            <a:r>
              <a:rPr lang="en-US" sz="1400" dirty="0" smtClean="0">
                <a:solidFill>
                  <a:schemeClr val="accent2"/>
                </a:solidFill>
              </a:rPr>
              <a:t>TIP: IP Protocol </a:t>
            </a:r>
            <a:r>
              <a:rPr lang="en-US" sz="1400" dirty="0">
                <a:solidFill>
                  <a:schemeClr val="accent2"/>
                </a:solidFill>
              </a:rPr>
              <a:t>V</a:t>
            </a:r>
            <a:r>
              <a:rPr lang="en-US" sz="1400" dirty="0" smtClean="0">
                <a:solidFill>
                  <a:schemeClr val="accent2"/>
                </a:solidFill>
              </a:rPr>
              <a:t>alue </a:t>
            </a:r>
            <a:r>
              <a:rPr lang="en-US" sz="1400" dirty="0">
                <a:solidFill>
                  <a:schemeClr val="accent2"/>
                </a:solidFill>
              </a:rPr>
              <a:t>I</a:t>
            </a:r>
            <a:r>
              <a:rPr lang="en-US" sz="1400" dirty="0" smtClean="0">
                <a:solidFill>
                  <a:schemeClr val="accent2"/>
                </a:solidFill>
              </a:rPr>
              <a:t>s a Bit </a:t>
            </a:r>
            <a:r>
              <a:rPr lang="en-US" sz="1400" dirty="0">
                <a:solidFill>
                  <a:schemeClr val="accent2"/>
                </a:solidFill>
              </a:rPr>
              <a:t>M</a:t>
            </a:r>
            <a:r>
              <a:rPr lang="en-US" sz="1400" dirty="0" smtClean="0">
                <a:solidFill>
                  <a:schemeClr val="accent2"/>
                </a:solidFill>
              </a:rPr>
              <a:t>ask </a:t>
            </a:r>
            <a:br>
              <a:rPr lang="en-US" sz="1400" dirty="0" smtClean="0">
                <a:solidFill>
                  <a:schemeClr val="accent2"/>
                </a:solidFill>
              </a:rPr>
            </a:br>
            <a:r>
              <a:rPr lang="en-US" sz="1400" dirty="0" smtClean="0">
                <a:solidFill>
                  <a:schemeClr val="accent2"/>
                </a:solidFill>
              </a:rPr>
              <a:t>You Can </a:t>
            </a:r>
            <a:r>
              <a:rPr lang="en-US" sz="1400" dirty="0">
                <a:solidFill>
                  <a:schemeClr val="accent2"/>
                </a:solidFill>
              </a:rPr>
              <a:t>E</a:t>
            </a:r>
            <a:r>
              <a:rPr lang="en-US" sz="1400" dirty="0" smtClean="0">
                <a:solidFill>
                  <a:schemeClr val="accent2"/>
                </a:solidFill>
              </a:rPr>
              <a:t>nable </a:t>
            </a:r>
            <a:r>
              <a:rPr lang="en-US" sz="1400" dirty="0">
                <a:solidFill>
                  <a:schemeClr val="accent2"/>
                </a:solidFill>
              </a:rPr>
              <a:t>B</a:t>
            </a:r>
            <a:r>
              <a:rPr lang="en-US" sz="1400" dirty="0" smtClean="0">
                <a:solidFill>
                  <a:schemeClr val="accent2"/>
                </a:solidFill>
              </a:rPr>
              <a:t>oth TCP &amp; UDP Messages</a:t>
            </a:r>
          </a:p>
          <a:p>
            <a:pPr lvl="1">
              <a:buFontTx/>
              <a:buNone/>
              <a:defRPr/>
            </a:pPr>
            <a:endParaRPr lang="en-US" sz="1600" b="1" dirty="0" smtClean="0"/>
          </a:p>
          <a:p>
            <a:pPr lvl="1">
              <a:defRPr/>
            </a:pPr>
            <a:endParaRPr lang="en-US" sz="1400" dirty="0" smtClean="0"/>
          </a:p>
          <a:p>
            <a:pPr lvl="1">
              <a:defRPr/>
            </a:pPr>
            <a:endParaRPr lang="en-US" sz="1600" dirty="0" smtClean="0"/>
          </a:p>
        </p:txBody>
      </p:sp>
      <p:graphicFrame>
        <p:nvGraphicFramePr>
          <p:cNvPr id="1026" name="Object 2"/>
          <p:cNvGraphicFramePr>
            <a:graphicFrameLocks noChangeAspect="1"/>
          </p:cNvGraphicFramePr>
          <p:nvPr>
            <p:extLst>
              <p:ext uri="{D42A27DB-BD31-4B8C-83A1-F6EECF244321}">
                <p14:modId xmlns:p14="http://schemas.microsoft.com/office/powerpoint/2010/main" val="3024199561"/>
              </p:ext>
            </p:extLst>
          </p:nvPr>
        </p:nvGraphicFramePr>
        <p:xfrm>
          <a:off x="0" y="4495800"/>
          <a:ext cx="4213225" cy="936625"/>
        </p:xfrm>
        <a:graphic>
          <a:graphicData uri="http://schemas.openxmlformats.org/presentationml/2006/ole">
            <mc:AlternateContent xmlns:mc="http://schemas.openxmlformats.org/markup-compatibility/2006">
              <mc:Choice xmlns:v="urn:schemas-microsoft-com:vml" Requires="v">
                <p:oleObj spid="_x0000_s3661" name="Document" r:id="rId3" imgW="6747031" imgH="1449986" progId="">
                  <p:embed/>
                </p:oleObj>
              </mc:Choice>
              <mc:Fallback>
                <p:oleObj name="Document" r:id="rId3" imgW="6747031" imgH="1449986" progId="">
                  <p:embed/>
                  <p:pic>
                    <p:nvPicPr>
                      <p:cNvPr id="0" name="Picture 5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95800"/>
                        <a:ext cx="4213225"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0" name="Picture 4"/>
          <p:cNvPicPr>
            <a:picLocks noChangeAspect="1" noChangeArrowheads="1"/>
          </p:cNvPicPr>
          <p:nvPr/>
        </p:nvPicPr>
        <p:blipFill>
          <a:blip r:embed="rId5" cstate="print"/>
          <a:srcRect/>
          <a:stretch>
            <a:fillRect/>
          </a:stretch>
        </p:blipFill>
        <p:spPr bwMode="auto">
          <a:xfrm>
            <a:off x="5148263" y="1271588"/>
            <a:ext cx="2303462" cy="1293812"/>
          </a:xfrm>
          <a:prstGeom prst="rect">
            <a:avLst/>
          </a:prstGeom>
          <a:noFill/>
          <a:ln w="9525">
            <a:noFill/>
            <a:miter lim="800000"/>
            <a:headEnd/>
            <a:tailEnd/>
          </a:ln>
        </p:spPr>
      </p:pic>
      <p:pic>
        <p:nvPicPr>
          <p:cNvPr id="1031" name="Picture 5"/>
          <p:cNvPicPr>
            <a:picLocks noChangeAspect="1" noChangeArrowheads="1"/>
          </p:cNvPicPr>
          <p:nvPr/>
        </p:nvPicPr>
        <p:blipFill>
          <a:blip r:embed="rId6" cstate="print"/>
          <a:srcRect/>
          <a:stretch>
            <a:fillRect/>
          </a:stretch>
        </p:blipFill>
        <p:spPr bwMode="auto">
          <a:xfrm>
            <a:off x="5148263" y="2725738"/>
            <a:ext cx="3538537" cy="3136196"/>
          </a:xfrm>
          <a:prstGeom prst="rect">
            <a:avLst/>
          </a:prstGeom>
          <a:noFill/>
          <a:ln w="9525">
            <a:noFill/>
            <a:miter lim="800000"/>
            <a:headEnd/>
            <a:tailEnd/>
          </a:ln>
        </p:spPr>
      </p:pic>
      <p:cxnSp>
        <p:nvCxnSpPr>
          <p:cNvPr id="5" name="Straight Connector 4"/>
          <p:cNvCxnSpPr/>
          <p:nvPr/>
        </p:nvCxnSpPr>
        <p:spPr>
          <a:xfrm flipH="1">
            <a:off x="600075" y="4648200"/>
            <a:ext cx="685800" cy="0"/>
          </a:xfrm>
          <a:prstGeom prst="line">
            <a:avLst/>
          </a:prstGeom>
          <a:ln w="381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09600" y="3276600"/>
            <a:ext cx="0" cy="1371600"/>
          </a:xfrm>
          <a:prstGeom prst="line">
            <a:avLst/>
          </a:prstGeom>
          <a:ln w="381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09600" y="3276600"/>
            <a:ext cx="609600" cy="0"/>
          </a:xfrm>
          <a:prstGeom prst="straightConnector1">
            <a:avLst/>
          </a:prstGeom>
          <a:ln w="38100" cmpd="sng">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327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248400" y="1265382"/>
            <a:ext cx="2438400" cy="44958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Wi-Fi™ Overview</a:t>
            </a:r>
            <a:endParaRPr lang="en-US" dirty="0"/>
          </a:p>
        </p:txBody>
      </p:sp>
      <p:sp>
        <p:nvSpPr>
          <p:cNvPr id="3" name="Content Placeholder 2"/>
          <p:cNvSpPr>
            <a:spLocks noGrp="1"/>
          </p:cNvSpPr>
          <p:nvPr>
            <p:ph idx="1"/>
          </p:nvPr>
        </p:nvSpPr>
        <p:spPr>
          <a:xfrm>
            <a:off x="457200" y="1265382"/>
            <a:ext cx="5638800" cy="4678218"/>
          </a:xfrm>
        </p:spPr>
        <p:txBody>
          <a:bodyPr>
            <a:normAutofit fontScale="77500" lnSpcReduction="20000"/>
          </a:bodyPr>
          <a:lstStyle/>
          <a:p>
            <a:r>
              <a:rPr lang="en-US" dirty="0" smtClean="0">
                <a:solidFill>
                  <a:srgbClr val="1F497D"/>
                </a:solidFill>
              </a:rPr>
              <a:t>Roving Networks’ Wi-Fi Solution</a:t>
            </a:r>
            <a:endParaRPr lang="en-US" dirty="0">
              <a:solidFill>
                <a:srgbClr val="1F497D"/>
              </a:solidFill>
            </a:endParaRPr>
          </a:p>
          <a:p>
            <a:pPr lvl="1"/>
            <a:r>
              <a:rPr lang="en-US" dirty="0" smtClean="0"/>
              <a:t>Industry’s lowest power, complete system-on-module solution</a:t>
            </a:r>
          </a:p>
          <a:p>
            <a:pPr lvl="2"/>
            <a:r>
              <a:rPr lang="en-US" dirty="0" smtClean="0"/>
              <a:t>4-uA </a:t>
            </a:r>
            <a:r>
              <a:rPr lang="en-US" dirty="0"/>
              <a:t>s</a:t>
            </a:r>
            <a:r>
              <a:rPr lang="en-US" dirty="0" smtClean="0"/>
              <a:t>leep</a:t>
            </a:r>
          </a:p>
          <a:p>
            <a:pPr lvl="2"/>
            <a:r>
              <a:rPr lang="en-US" dirty="0" smtClean="0"/>
              <a:t>30-mA Rx</a:t>
            </a:r>
          </a:p>
          <a:p>
            <a:pPr lvl="2"/>
            <a:r>
              <a:rPr lang="en-US" dirty="0" err="1" smtClean="0"/>
              <a:t>Tx</a:t>
            </a:r>
            <a:r>
              <a:rPr lang="en-US" dirty="0" smtClean="0"/>
              <a:t> variable depending on PA options</a:t>
            </a:r>
          </a:p>
          <a:p>
            <a:pPr lvl="1"/>
            <a:r>
              <a:rPr lang="en-US" dirty="0" smtClean="0"/>
              <a:t>Compact </a:t>
            </a:r>
            <a:r>
              <a:rPr lang="en-US" dirty="0"/>
              <a:t>surface mount </a:t>
            </a:r>
            <a:r>
              <a:rPr lang="en-US" dirty="0" smtClean="0"/>
              <a:t>design</a:t>
            </a:r>
          </a:p>
          <a:p>
            <a:pPr lvl="1"/>
            <a:r>
              <a:rPr lang="en-US" dirty="0" smtClean="0"/>
              <a:t>Quick &amp; simple </a:t>
            </a:r>
            <a:r>
              <a:rPr lang="en-US" dirty="0"/>
              <a:t>to </a:t>
            </a:r>
            <a:r>
              <a:rPr lang="en-US" dirty="0" smtClean="0"/>
              <a:t>integrate</a:t>
            </a:r>
          </a:p>
          <a:p>
            <a:pPr lvl="1"/>
            <a:r>
              <a:rPr lang="en-US" dirty="0" smtClean="0"/>
              <a:t>Complete </a:t>
            </a:r>
            <a:r>
              <a:rPr lang="en-US" dirty="0"/>
              <a:t>TCP/IP </a:t>
            </a:r>
            <a:r>
              <a:rPr lang="en-US" dirty="0" smtClean="0"/>
              <a:t>solution: no </a:t>
            </a:r>
            <a:r>
              <a:rPr lang="en-US" dirty="0"/>
              <a:t>external processor or drivers required</a:t>
            </a:r>
          </a:p>
          <a:p>
            <a:pPr marL="0" indent="-400050"/>
            <a:r>
              <a:rPr lang="en-US" dirty="0" smtClean="0">
                <a:solidFill>
                  <a:srgbClr val="1F497D"/>
                </a:solidFill>
              </a:rPr>
              <a:t>Feature Rich, Robust Firmware</a:t>
            </a:r>
          </a:p>
          <a:p>
            <a:pPr lvl="1">
              <a:lnSpc>
                <a:spcPct val="110000"/>
              </a:lnSpc>
            </a:pPr>
            <a:r>
              <a:rPr lang="en-US" dirty="0"/>
              <a:t>Standard build: </a:t>
            </a:r>
            <a:r>
              <a:rPr lang="en-US" dirty="0" smtClean="0"/>
              <a:t>serial port profile</a:t>
            </a:r>
            <a:endParaRPr lang="en-US" dirty="0"/>
          </a:p>
          <a:p>
            <a:pPr lvl="1">
              <a:lnSpc>
                <a:spcPct val="110000"/>
              </a:lnSpc>
            </a:pPr>
            <a:r>
              <a:rPr lang="en-US" dirty="0"/>
              <a:t>Extensions: </a:t>
            </a:r>
            <a:r>
              <a:rPr lang="en-US" dirty="0" err="1"/>
              <a:t>WebScan</a:t>
            </a:r>
            <a:r>
              <a:rPr lang="en-US" dirty="0"/>
              <a:t>™ &amp; </a:t>
            </a:r>
            <a:r>
              <a:rPr lang="en-US" dirty="0" smtClean="0"/>
              <a:t>sensor</a:t>
            </a:r>
            <a:endParaRPr lang="en-US" dirty="0"/>
          </a:p>
          <a:p>
            <a:pPr marL="742950" lvl="2" indent="-342900">
              <a:spcBef>
                <a:spcPts val="1200"/>
              </a:spcBef>
            </a:pPr>
            <a:endParaRPr lang="en-US" dirty="0"/>
          </a:p>
          <a:p>
            <a:endParaRPr lang="en-US" dirty="0">
              <a:solidFill>
                <a:srgbClr val="3960AD"/>
              </a:solidFill>
            </a:endParaRPr>
          </a:p>
          <a:p>
            <a:pPr lvl="1"/>
            <a:endParaRPr lang="en-US" dirty="0"/>
          </a:p>
        </p:txBody>
      </p:sp>
      <p:sp>
        <p:nvSpPr>
          <p:cNvPr id="4" name="AutoShape 6"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77788" y="-2286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2301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3825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http://upload.wikimedia.org/wikipedia/en/thumb/3/32/Wi-Fi_Logo.svg/220px-Wi-Fi_Logo.svg.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1752600"/>
            <a:ext cx="2095500" cy="134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RN-171_low-re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4601" y="3713480"/>
            <a:ext cx="2286000" cy="1569720"/>
          </a:xfrm>
          <a:prstGeom prst="rect">
            <a:avLst/>
          </a:prstGeom>
        </p:spPr>
      </p:pic>
    </p:spTree>
    <p:extLst>
      <p:ext uri="{BB962C8B-B14F-4D97-AF65-F5344CB8AC3E}">
        <p14:creationId xmlns:p14="http://schemas.microsoft.com/office/powerpoint/2010/main" val="17548424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smtClean="0"/>
              <a:t>Lab 1: UDP Auto Pairing Mode </a:t>
            </a:r>
            <a:r>
              <a:rPr lang="en-US" dirty="0" smtClean="0">
                <a:solidFill>
                  <a:schemeClr val="accent5"/>
                </a:solidFill>
              </a:rPr>
              <a:t>(Optional Slide)</a:t>
            </a:r>
          </a:p>
        </p:txBody>
      </p:sp>
      <p:sp>
        <p:nvSpPr>
          <p:cNvPr id="3" name="Content Placeholder 2"/>
          <p:cNvSpPr>
            <a:spLocks noGrp="1"/>
          </p:cNvSpPr>
          <p:nvPr>
            <p:ph idx="1"/>
          </p:nvPr>
        </p:nvSpPr>
        <p:spPr>
          <a:xfrm>
            <a:off x="457200" y="1295400"/>
            <a:ext cx="8229600" cy="4800600"/>
          </a:xfrm>
        </p:spPr>
        <p:txBody>
          <a:bodyPr>
            <a:normAutofit fontScale="47500" lnSpcReduction="20000"/>
          </a:bodyPr>
          <a:lstStyle/>
          <a:p>
            <a:pPr>
              <a:lnSpc>
                <a:spcPct val="120000"/>
              </a:lnSpc>
            </a:pPr>
            <a:r>
              <a:rPr lang="en-US" dirty="0" smtClean="0"/>
              <a:t>Similar to Bluetooth Pairing, Module Can Store IP Addresses for Fast UDP Message Setup</a:t>
            </a:r>
          </a:p>
          <a:p>
            <a:pPr>
              <a:lnSpc>
                <a:spcPct val="120000"/>
              </a:lnSpc>
            </a:pPr>
            <a:r>
              <a:rPr lang="en-US" dirty="0" smtClean="0"/>
              <a:t>Example Requires 2 Modules</a:t>
            </a:r>
          </a:p>
          <a:p>
            <a:pPr>
              <a:lnSpc>
                <a:spcPct val="120000"/>
              </a:lnSpc>
            </a:pPr>
            <a:r>
              <a:rPr lang="en-US" dirty="0" smtClean="0"/>
              <a:t>Module 1: Clear Host IP &amp; Port &amp; Set Auto Pair Mode</a:t>
            </a:r>
          </a:p>
          <a:p>
            <a:pPr lvl="1">
              <a:lnSpc>
                <a:spcPct val="120000"/>
              </a:lnSpc>
            </a:pPr>
            <a:r>
              <a:rPr lang="en-US" dirty="0" smtClean="0"/>
              <a:t> </a:t>
            </a:r>
            <a:r>
              <a:rPr lang="en-US" b="1" dirty="0" smtClean="0"/>
              <a:t>$$$</a:t>
            </a:r>
            <a:r>
              <a:rPr lang="en-US" dirty="0" smtClean="0"/>
              <a:t> (enter command mode)</a:t>
            </a:r>
          </a:p>
          <a:p>
            <a:pPr lvl="1">
              <a:lnSpc>
                <a:spcPct val="120000"/>
              </a:lnSpc>
            </a:pPr>
            <a:r>
              <a:rPr lang="en-US" dirty="0" smtClean="0"/>
              <a:t> </a:t>
            </a:r>
            <a:r>
              <a:rPr lang="en-US" b="1" dirty="0" smtClean="0"/>
              <a:t>set </a:t>
            </a:r>
            <a:r>
              <a:rPr lang="en-US" b="1" dirty="0" err="1" smtClean="0"/>
              <a:t>ip</a:t>
            </a:r>
            <a:r>
              <a:rPr lang="en-US" b="1" dirty="0" smtClean="0"/>
              <a:t> host 0.0.0.0</a:t>
            </a:r>
          </a:p>
          <a:p>
            <a:pPr lvl="1">
              <a:lnSpc>
                <a:spcPct val="120000"/>
              </a:lnSpc>
            </a:pPr>
            <a:r>
              <a:rPr lang="en-US" b="1" dirty="0" smtClean="0"/>
              <a:t> set </a:t>
            </a:r>
            <a:r>
              <a:rPr lang="en-US" b="1" dirty="0" err="1" smtClean="0"/>
              <a:t>ip</a:t>
            </a:r>
            <a:r>
              <a:rPr lang="en-US" b="1" dirty="0" smtClean="0"/>
              <a:t> remote 2000</a:t>
            </a:r>
          </a:p>
          <a:p>
            <a:pPr lvl="1">
              <a:lnSpc>
                <a:spcPct val="120000"/>
              </a:lnSpc>
            </a:pPr>
            <a:r>
              <a:rPr lang="en-US" b="1" dirty="0" smtClean="0"/>
              <a:t> set </a:t>
            </a:r>
            <a:r>
              <a:rPr lang="en-US" b="1" dirty="0" err="1" smtClean="0"/>
              <a:t>ip</a:t>
            </a:r>
            <a:r>
              <a:rPr lang="en-US" b="1" dirty="0" smtClean="0"/>
              <a:t> local 2000</a:t>
            </a:r>
          </a:p>
          <a:p>
            <a:pPr lvl="1">
              <a:lnSpc>
                <a:spcPct val="120000"/>
              </a:lnSpc>
            </a:pPr>
            <a:r>
              <a:rPr lang="en-US" b="1" dirty="0" smtClean="0"/>
              <a:t> set </a:t>
            </a:r>
            <a:r>
              <a:rPr lang="en-US" b="1" dirty="0" err="1" smtClean="0"/>
              <a:t>ip</a:t>
            </a:r>
            <a:r>
              <a:rPr lang="en-US" b="1" dirty="0" smtClean="0"/>
              <a:t> flag 0x40</a:t>
            </a:r>
          </a:p>
          <a:p>
            <a:pPr lvl="1">
              <a:lnSpc>
                <a:spcPct val="120000"/>
              </a:lnSpc>
            </a:pPr>
            <a:r>
              <a:rPr lang="en-US" b="1" dirty="0" smtClean="0"/>
              <a:t> save &amp; reboot</a:t>
            </a:r>
          </a:p>
          <a:p>
            <a:pPr>
              <a:lnSpc>
                <a:spcPct val="120000"/>
              </a:lnSpc>
            </a:pPr>
            <a:r>
              <a:rPr lang="en-US" dirty="0" smtClean="0"/>
              <a:t>Module 2: Set Module 1 Host IP &amp; Port</a:t>
            </a:r>
          </a:p>
          <a:p>
            <a:pPr lvl="1">
              <a:lnSpc>
                <a:spcPct val="120000"/>
              </a:lnSpc>
            </a:pPr>
            <a:r>
              <a:rPr lang="en-US" dirty="0" smtClean="0"/>
              <a:t> </a:t>
            </a:r>
            <a:r>
              <a:rPr lang="en-US" b="1" dirty="0" smtClean="0"/>
              <a:t>$$$</a:t>
            </a:r>
            <a:r>
              <a:rPr lang="en-US" dirty="0" smtClean="0"/>
              <a:t> (enter command mode)</a:t>
            </a:r>
          </a:p>
          <a:p>
            <a:pPr lvl="1">
              <a:lnSpc>
                <a:spcPct val="120000"/>
              </a:lnSpc>
            </a:pPr>
            <a:r>
              <a:rPr lang="en-US" dirty="0" smtClean="0"/>
              <a:t> </a:t>
            </a:r>
            <a:r>
              <a:rPr lang="en-US" b="1" dirty="0" smtClean="0"/>
              <a:t>set </a:t>
            </a:r>
            <a:r>
              <a:rPr lang="en-US" b="1" dirty="0" err="1" smtClean="0"/>
              <a:t>ip</a:t>
            </a:r>
            <a:r>
              <a:rPr lang="en-US" b="1" dirty="0" smtClean="0"/>
              <a:t> host </a:t>
            </a:r>
            <a:r>
              <a:rPr lang="en-US" dirty="0" smtClean="0"/>
              <a:t>&lt;</a:t>
            </a:r>
            <a:r>
              <a:rPr lang="en-US" i="1" dirty="0" smtClean="0"/>
              <a:t>module 1 address</a:t>
            </a:r>
            <a:r>
              <a:rPr lang="en-US" dirty="0" smtClean="0"/>
              <a:t>&gt;</a:t>
            </a:r>
          </a:p>
          <a:p>
            <a:pPr lvl="1">
              <a:lnSpc>
                <a:spcPct val="120000"/>
              </a:lnSpc>
            </a:pPr>
            <a:r>
              <a:rPr lang="en-US" dirty="0" smtClean="0"/>
              <a:t> </a:t>
            </a:r>
            <a:r>
              <a:rPr lang="en-US" b="1" dirty="0" smtClean="0"/>
              <a:t>set </a:t>
            </a:r>
            <a:r>
              <a:rPr lang="en-US" b="1" dirty="0" err="1" smtClean="0"/>
              <a:t>ip</a:t>
            </a:r>
            <a:r>
              <a:rPr lang="en-US" b="1" dirty="0" smtClean="0"/>
              <a:t> remote 2000</a:t>
            </a:r>
          </a:p>
          <a:p>
            <a:pPr lvl="1">
              <a:lnSpc>
                <a:spcPct val="120000"/>
              </a:lnSpc>
            </a:pPr>
            <a:r>
              <a:rPr lang="en-US" b="1" dirty="0" smtClean="0"/>
              <a:t> set </a:t>
            </a:r>
            <a:r>
              <a:rPr lang="en-US" b="1" dirty="0" err="1" smtClean="0"/>
              <a:t>comm</a:t>
            </a:r>
            <a:r>
              <a:rPr lang="en-US" b="1" dirty="0" smtClean="0"/>
              <a:t> timer 1000</a:t>
            </a:r>
          </a:p>
          <a:p>
            <a:pPr lvl="1">
              <a:lnSpc>
                <a:spcPct val="120000"/>
              </a:lnSpc>
            </a:pPr>
            <a:r>
              <a:rPr lang="en-US" b="1" dirty="0" smtClean="0"/>
              <a:t> save &amp; reboot</a:t>
            </a:r>
          </a:p>
          <a:p>
            <a:pPr>
              <a:lnSpc>
                <a:spcPct val="120000"/>
              </a:lnSpc>
            </a:pPr>
            <a:r>
              <a:rPr lang="en-US" dirty="0" smtClean="0"/>
              <a:t>Test System</a:t>
            </a:r>
          </a:p>
          <a:p>
            <a:pPr lvl="1">
              <a:lnSpc>
                <a:spcPct val="120000"/>
              </a:lnSpc>
            </a:pPr>
            <a:r>
              <a:rPr lang="en-US" dirty="0" smtClean="0"/>
              <a:t> Type characters in module 2’s terminal; they appear in module 1’s terminal window	</a:t>
            </a:r>
          </a:p>
          <a:p>
            <a:pPr lvl="1">
              <a:lnSpc>
                <a:spcPct val="120000"/>
              </a:lnSpc>
            </a:pPr>
            <a:r>
              <a:rPr lang="en-US" dirty="0" smtClean="0"/>
              <a:t> Type characters in module 1’s terminal; they appear in module 2’s  terminal window	</a:t>
            </a:r>
          </a:p>
          <a:p>
            <a:pPr>
              <a:lnSpc>
                <a:spcPct val="120000"/>
              </a:lnSpc>
            </a:pPr>
            <a:endParaRPr lang="en-US" dirty="0" smtClean="0"/>
          </a:p>
          <a:p>
            <a:pPr lvl="1"/>
            <a:endParaRPr lang="en-US" dirty="0" smtClean="0"/>
          </a:p>
          <a:p>
            <a:pPr lvl="1"/>
            <a:endParaRPr lang="en-US" dirty="0" smtClean="0"/>
          </a:p>
          <a:p>
            <a:pPr lvl="1"/>
            <a:endParaRPr lang="en-US" dirty="0" smtClean="0"/>
          </a:p>
        </p:txBody>
      </p:sp>
      <p:pic>
        <p:nvPicPr>
          <p:cNvPr id="35845" name="Picture 5"/>
          <p:cNvPicPr>
            <a:picLocks noChangeAspect="1" noChangeArrowheads="1"/>
          </p:cNvPicPr>
          <p:nvPr/>
        </p:nvPicPr>
        <p:blipFill>
          <a:blip r:embed="rId3" cstate="print"/>
          <a:srcRect/>
          <a:stretch>
            <a:fillRect/>
          </a:stretch>
        </p:blipFill>
        <p:spPr bwMode="auto">
          <a:xfrm>
            <a:off x="5715000" y="2362200"/>
            <a:ext cx="3005013" cy="2663126"/>
          </a:xfrm>
          <a:prstGeom prst="rect">
            <a:avLst/>
          </a:prstGeom>
          <a:noFill/>
          <a:ln w="9525">
            <a:noFill/>
            <a:miter lim="800000"/>
            <a:headEnd/>
            <a:tailEnd/>
          </a:ln>
        </p:spPr>
      </p:pic>
    </p:spTree>
    <p:extLst>
      <p:ext uri="{BB962C8B-B14F-4D97-AF65-F5344CB8AC3E}">
        <p14:creationId xmlns:p14="http://schemas.microsoft.com/office/powerpoint/2010/main" val="29819645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smtClean="0"/>
              <a:t>Lab 1: Conclusion</a:t>
            </a:r>
          </a:p>
        </p:txBody>
      </p:sp>
      <p:sp>
        <p:nvSpPr>
          <p:cNvPr id="36867" name="Content Placeholder 2"/>
          <p:cNvSpPr>
            <a:spLocks noGrp="1"/>
          </p:cNvSpPr>
          <p:nvPr>
            <p:ph idx="1"/>
          </p:nvPr>
        </p:nvSpPr>
        <p:spPr/>
        <p:txBody>
          <a:bodyPr>
            <a:normAutofit/>
          </a:bodyPr>
          <a:lstStyle/>
          <a:p>
            <a:r>
              <a:rPr lang="en-US" sz="2400" dirty="0" smtClean="0"/>
              <a:t>RN-134-K or RN-174-K with </a:t>
            </a:r>
            <a:r>
              <a:rPr lang="en-US" dirty="0"/>
              <a:t>T</a:t>
            </a:r>
            <a:r>
              <a:rPr lang="en-US" sz="2400" dirty="0" smtClean="0"/>
              <a:t>erminal Emulator &amp; Serial Cable Provides Simple, Effective </a:t>
            </a:r>
            <a:r>
              <a:rPr lang="en-US" dirty="0"/>
              <a:t>D</a:t>
            </a:r>
            <a:r>
              <a:rPr lang="en-US" sz="2400" dirty="0" smtClean="0"/>
              <a:t>evelopment Environment</a:t>
            </a:r>
          </a:p>
          <a:p>
            <a:r>
              <a:rPr lang="en-US" sz="2400" dirty="0" smtClean="0"/>
              <a:t>Joining </a:t>
            </a:r>
            <a:r>
              <a:rPr lang="en-US" dirty="0" smtClean="0"/>
              <a:t>N</a:t>
            </a:r>
            <a:r>
              <a:rPr lang="en-US" sz="2400" dirty="0" smtClean="0"/>
              <a:t>etworks Is Easy</a:t>
            </a:r>
          </a:p>
          <a:p>
            <a:r>
              <a:rPr lang="en-US" dirty="0" smtClean="0"/>
              <a:t>Use B</a:t>
            </a:r>
            <a:r>
              <a:rPr lang="en-US" sz="2400" dirty="0" smtClean="0"/>
              <a:t>roadcast UDP to </a:t>
            </a:r>
            <a:r>
              <a:rPr lang="en-US" dirty="0"/>
              <a:t>F</a:t>
            </a:r>
            <a:r>
              <a:rPr lang="en-US" sz="2400" dirty="0" smtClean="0"/>
              <a:t>ind </a:t>
            </a:r>
            <a:r>
              <a:rPr lang="en-US" dirty="0"/>
              <a:t>M</a:t>
            </a:r>
            <a:r>
              <a:rPr lang="en-US" sz="2400" dirty="0" smtClean="0"/>
              <a:t>odules on </a:t>
            </a:r>
            <a:r>
              <a:rPr lang="en-US" dirty="0"/>
              <a:t>N</a:t>
            </a:r>
            <a:r>
              <a:rPr lang="en-US" sz="2400" dirty="0" smtClean="0"/>
              <a:t>etwork Using Device Names &amp; MAC Addresses</a:t>
            </a:r>
          </a:p>
          <a:p>
            <a:r>
              <a:rPr lang="en-US" sz="2400" dirty="0" smtClean="0"/>
              <a:t>Module </a:t>
            </a:r>
            <a:r>
              <a:rPr lang="en-US" dirty="0"/>
              <a:t>S</a:t>
            </a:r>
            <a:r>
              <a:rPr lang="en-US" sz="2400" dirty="0" smtClean="0"/>
              <a:t>ends UART </a:t>
            </a:r>
            <a:r>
              <a:rPr lang="en-US" dirty="0"/>
              <a:t>D</a:t>
            </a:r>
            <a:r>
              <a:rPr lang="en-US" sz="2400" dirty="0" smtClean="0"/>
              <a:t>ata as UDP Packets when Associated with </a:t>
            </a:r>
            <a:r>
              <a:rPr lang="en-US" dirty="0" smtClean="0"/>
              <a:t>N</a:t>
            </a:r>
            <a:r>
              <a:rPr lang="en-US" sz="2400" dirty="0" smtClean="0"/>
              <a:t>etwork in UDP Mode</a:t>
            </a:r>
          </a:p>
          <a:p>
            <a:endParaRPr lang="en-US" dirty="0" smtClean="0"/>
          </a:p>
        </p:txBody>
      </p:sp>
    </p:spTree>
    <p:extLst>
      <p:ext uri="{BB962C8B-B14F-4D97-AF65-F5344CB8AC3E}">
        <p14:creationId xmlns:p14="http://schemas.microsoft.com/office/powerpoint/2010/main" val="26239129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Lab 2: TCP</a:t>
            </a:r>
          </a:p>
        </p:txBody>
      </p:sp>
      <p:sp>
        <p:nvSpPr>
          <p:cNvPr id="6147" name="Content Placeholder 2"/>
          <p:cNvSpPr>
            <a:spLocks noGrp="1"/>
          </p:cNvSpPr>
          <p:nvPr>
            <p:ph idx="1"/>
          </p:nvPr>
        </p:nvSpPr>
        <p:spPr/>
        <p:txBody>
          <a:bodyPr>
            <a:normAutofit lnSpcReduction="10000"/>
          </a:bodyPr>
          <a:lstStyle/>
          <a:p>
            <a:pPr>
              <a:defRPr/>
            </a:pPr>
            <a:r>
              <a:rPr lang="en-US" sz="2400" dirty="0" smtClean="0">
                <a:solidFill>
                  <a:srgbClr val="1F497D"/>
                </a:solidFill>
              </a:rPr>
              <a:t>Objective</a:t>
            </a:r>
          </a:p>
          <a:p>
            <a:pPr lvl="1">
              <a:defRPr/>
            </a:pPr>
            <a:r>
              <a:rPr lang="en-US" sz="1900" dirty="0" smtClean="0"/>
              <a:t>Connect </a:t>
            </a:r>
            <a:r>
              <a:rPr lang="en-US" sz="1900" b="1" dirty="0" smtClean="0"/>
              <a:t>from</a:t>
            </a:r>
            <a:r>
              <a:rPr lang="en-US" sz="1900" dirty="0" smtClean="0"/>
              <a:t> module to remote host using TCP </a:t>
            </a:r>
          </a:p>
          <a:p>
            <a:pPr lvl="1">
              <a:defRPr/>
            </a:pPr>
            <a:r>
              <a:rPr lang="en-US" sz="1900" dirty="0" smtClean="0"/>
              <a:t>Connect </a:t>
            </a:r>
            <a:r>
              <a:rPr lang="en-US" sz="1900" b="1" dirty="0" smtClean="0"/>
              <a:t>to</a:t>
            </a:r>
            <a:r>
              <a:rPr lang="en-US" sz="1900" dirty="0" smtClean="0"/>
              <a:t> module from remote host using TCP</a:t>
            </a:r>
          </a:p>
          <a:p>
            <a:pPr lvl="1">
              <a:defRPr/>
            </a:pPr>
            <a:r>
              <a:rPr lang="en-US" sz="1900" dirty="0" smtClean="0"/>
              <a:t>TCP modes </a:t>
            </a:r>
          </a:p>
          <a:p>
            <a:pPr lvl="1">
              <a:defRPr/>
            </a:pPr>
            <a:r>
              <a:rPr lang="en-US" sz="1900" dirty="0" smtClean="0"/>
              <a:t>Auto-connect features</a:t>
            </a:r>
          </a:p>
          <a:p>
            <a:pPr lvl="1">
              <a:defRPr/>
            </a:pPr>
            <a:r>
              <a:rPr lang="en-US" sz="1900" dirty="0" smtClean="0"/>
              <a:t>Alternative GPIO functions</a:t>
            </a:r>
          </a:p>
          <a:p>
            <a:pPr lvl="1">
              <a:defRPr/>
            </a:pPr>
            <a:r>
              <a:rPr lang="en-US" sz="1900" dirty="0" smtClean="0"/>
              <a:t>Event-based TCP packet forwarding</a:t>
            </a:r>
          </a:p>
          <a:p>
            <a:pPr>
              <a:defRPr/>
            </a:pPr>
            <a:r>
              <a:rPr lang="en-US" sz="2400" dirty="0" smtClean="0">
                <a:solidFill>
                  <a:srgbClr val="1F497D"/>
                </a:solidFill>
              </a:rPr>
              <a:t>Prerequisites</a:t>
            </a:r>
          </a:p>
          <a:p>
            <a:pPr lvl="1">
              <a:defRPr/>
            </a:pPr>
            <a:r>
              <a:rPr lang="en-US" sz="1900" dirty="0" smtClean="0"/>
              <a:t>RN-134-K set up as in Lab 1</a:t>
            </a:r>
          </a:p>
          <a:p>
            <a:pPr lvl="1">
              <a:defRPr/>
            </a:pPr>
            <a:r>
              <a:rPr lang="en-US" sz="1900" dirty="0" smtClean="0"/>
              <a:t>Module associated to access </a:t>
            </a:r>
            <a:r>
              <a:rPr lang="en-US" sz="1900" dirty="0"/>
              <a:t>p</a:t>
            </a:r>
            <a:r>
              <a:rPr lang="en-US" sz="1900" dirty="0" smtClean="0"/>
              <a:t>oint (AP)</a:t>
            </a:r>
          </a:p>
          <a:p>
            <a:pPr lvl="1">
              <a:defRPr/>
            </a:pPr>
            <a:r>
              <a:rPr lang="en-US" sz="1900" dirty="0" smtClean="0"/>
              <a:t>Computer associated to same AP</a:t>
            </a:r>
          </a:p>
          <a:p>
            <a:pPr lvl="1">
              <a:defRPr/>
            </a:pPr>
            <a:r>
              <a:rPr lang="en-US" sz="1900" dirty="0" smtClean="0"/>
              <a:t>Telnet client (</a:t>
            </a:r>
            <a:r>
              <a:rPr lang="en-US" sz="1900" dirty="0" err="1" smtClean="0"/>
              <a:t>Tera</a:t>
            </a:r>
            <a:r>
              <a:rPr lang="en-US" sz="1900" dirty="0" smtClean="0"/>
              <a:t> Term)</a:t>
            </a:r>
          </a:p>
          <a:p>
            <a:pPr lvl="1">
              <a:defRPr/>
            </a:pPr>
            <a:r>
              <a:rPr lang="en-US" sz="1900" dirty="0" err="1" smtClean="0"/>
              <a:t>PortPeeker</a:t>
            </a:r>
            <a:r>
              <a:rPr lang="en-US" sz="1900" dirty="0" smtClean="0"/>
              <a:t> application</a:t>
            </a:r>
          </a:p>
          <a:p>
            <a:pPr marL="0" indent="0">
              <a:buFontTx/>
              <a:buNone/>
              <a:defRPr/>
            </a:pPr>
            <a:endParaRPr lang="en-US" dirty="0" smtClean="0"/>
          </a:p>
        </p:txBody>
      </p:sp>
      <p:sp>
        <p:nvSpPr>
          <p:cNvPr id="5" name="Rounded Rectangle 4"/>
          <p:cNvSpPr/>
          <p:nvPr/>
        </p:nvSpPr>
        <p:spPr>
          <a:xfrm>
            <a:off x="6019800" y="3054981"/>
            <a:ext cx="2438400" cy="21336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Users\npdutton\AppData\Local\Microsoft\Windows\Temporary Internet Files\Content.IE5\67BSAMK4\MC90031218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59029">
            <a:off x="6308576" y="3321309"/>
            <a:ext cx="1846174" cy="1530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950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a:xfrm>
            <a:off x="501650" y="3796706"/>
            <a:ext cx="8102600" cy="2100262"/>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4" name="Title 1"/>
          <p:cNvSpPr>
            <a:spLocks noGrp="1"/>
          </p:cNvSpPr>
          <p:nvPr>
            <p:ph type="title"/>
          </p:nvPr>
        </p:nvSpPr>
        <p:spPr/>
        <p:txBody>
          <a:bodyPr/>
          <a:lstStyle/>
          <a:p>
            <a:r>
              <a:rPr lang="en-US" smtClean="0"/>
              <a:t>Lab 2: TCP Connections</a:t>
            </a:r>
          </a:p>
        </p:txBody>
      </p:sp>
      <p:sp>
        <p:nvSpPr>
          <p:cNvPr id="5133" name="TextBox 18"/>
          <p:cNvSpPr txBox="1">
            <a:spLocks noChangeArrowheads="1"/>
          </p:cNvSpPr>
          <p:nvPr/>
        </p:nvSpPr>
        <p:spPr bwMode="auto">
          <a:xfrm>
            <a:off x="649441" y="4221244"/>
            <a:ext cx="3925888" cy="1446550"/>
          </a:xfrm>
          <a:prstGeom prst="rect">
            <a:avLst/>
          </a:prstGeom>
          <a:no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600" b="1" dirty="0" smtClean="0">
                <a:solidFill>
                  <a:srgbClr val="1F497D"/>
                </a:solidFill>
              </a:rPr>
              <a:t>WiFly Module </a:t>
            </a:r>
            <a:r>
              <a:rPr lang="en-US" sz="1600" b="1" dirty="0">
                <a:solidFill>
                  <a:srgbClr val="1F497D"/>
                </a:solidFill>
              </a:rPr>
              <a:t>O</a:t>
            </a:r>
            <a:r>
              <a:rPr lang="en-US" sz="1600" b="1" dirty="0" smtClean="0">
                <a:solidFill>
                  <a:srgbClr val="1F497D"/>
                </a:solidFill>
              </a:rPr>
              <a:t>pens TCP Connection</a:t>
            </a:r>
            <a:r>
              <a:rPr lang="en-US" sz="1600" b="1" dirty="0" smtClean="0"/>
              <a:t/>
            </a:r>
            <a:br>
              <a:rPr lang="en-US" sz="1600" b="1" dirty="0" smtClean="0"/>
            </a:br>
            <a:endParaRPr lang="en-US" sz="1600" b="1" dirty="0" smtClean="0"/>
          </a:p>
          <a:p>
            <a:pPr marL="285750" indent="-285750" eaLnBrk="1" hangingPunct="1">
              <a:buFont typeface="Wingdings" charset="2"/>
              <a:buChar char="§"/>
              <a:defRPr/>
            </a:pPr>
            <a:r>
              <a:rPr lang="en-US" sz="1400" dirty="0" smtClean="0"/>
              <a:t>Sensing applications</a:t>
            </a:r>
          </a:p>
          <a:p>
            <a:pPr marL="285750" indent="-285750" eaLnBrk="1" hangingPunct="1">
              <a:buFont typeface="Wingdings" charset="2"/>
              <a:buChar char="§"/>
              <a:defRPr/>
            </a:pPr>
            <a:r>
              <a:rPr lang="en-US" sz="1400" dirty="0" smtClean="0"/>
              <a:t>Sending data to web server</a:t>
            </a:r>
          </a:p>
          <a:p>
            <a:pPr marL="285750" indent="-285750" eaLnBrk="1" hangingPunct="1">
              <a:buFont typeface="Wingdings" charset="2"/>
              <a:buChar char="§"/>
              <a:defRPr/>
            </a:pPr>
            <a:r>
              <a:rPr lang="en-US" sz="1400" dirty="0" smtClean="0"/>
              <a:t>Data acquisition systems</a:t>
            </a:r>
          </a:p>
          <a:p>
            <a:pPr marL="285750" indent="-285750" eaLnBrk="1" hangingPunct="1">
              <a:buFont typeface="Wingdings" charset="2"/>
              <a:buChar char="§"/>
              <a:defRPr/>
            </a:pPr>
            <a:r>
              <a:rPr lang="en-US" sz="1400" dirty="0" smtClean="0"/>
              <a:t>Fleet management</a:t>
            </a:r>
            <a:endParaRPr lang="en-US" dirty="0" smtClean="0"/>
          </a:p>
        </p:txBody>
      </p:sp>
      <p:sp>
        <p:nvSpPr>
          <p:cNvPr id="46" name="Cube 45"/>
          <p:cNvSpPr/>
          <p:nvPr/>
        </p:nvSpPr>
        <p:spPr bwMode="auto">
          <a:xfrm>
            <a:off x="1260475" y="1484313"/>
            <a:ext cx="1116013" cy="7572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a:solidFill>
                  <a:schemeClr val="tx1"/>
                </a:solidFill>
              </a:rPr>
              <a:t>RN-</a:t>
            </a:r>
            <a:r>
              <a:rPr lang="en-US" sz="1000" b="1" dirty="0" smtClean="0">
                <a:solidFill>
                  <a:schemeClr val="tx1"/>
                </a:solidFill>
              </a:rPr>
              <a:t>134-K</a:t>
            </a:r>
            <a:endParaRPr lang="en-US" sz="1000" b="1" dirty="0">
              <a:solidFill>
                <a:schemeClr val="tx1"/>
              </a:solidFill>
            </a:endParaRPr>
          </a:p>
        </p:txBody>
      </p:sp>
      <p:grpSp>
        <p:nvGrpSpPr>
          <p:cNvPr id="2" name="Group 47"/>
          <p:cNvGrpSpPr/>
          <p:nvPr/>
        </p:nvGrpSpPr>
        <p:grpSpPr bwMode="auto">
          <a:xfrm rot="10800000">
            <a:off x="2377217" y="1376815"/>
            <a:ext cx="811975" cy="864134"/>
            <a:chOff x="2051720" y="1916832"/>
            <a:chExt cx="855712" cy="792088"/>
          </a:xfrm>
          <a:solidFill>
            <a:schemeClr val="bg2">
              <a:lumMod val="60000"/>
              <a:lumOff val="40000"/>
            </a:schemeClr>
          </a:solidFill>
        </p:grpSpPr>
        <p:sp>
          <p:nvSpPr>
            <p:cNvPr id="71" name="Moon 70"/>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2" name="Moon 71"/>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3" name="Moon 72"/>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8919" name="TextBox 51"/>
          <p:cNvSpPr txBox="1">
            <a:spLocks noChangeArrowheads="1"/>
          </p:cNvSpPr>
          <p:nvPr/>
        </p:nvSpPr>
        <p:spPr bwMode="auto">
          <a:xfrm>
            <a:off x="611188" y="2259013"/>
            <a:ext cx="1367632" cy="400110"/>
          </a:xfrm>
          <a:prstGeom prst="rect">
            <a:avLst/>
          </a:prstGeom>
          <a:noFill/>
          <a:ln w="9525">
            <a:noFill/>
            <a:miter lim="800000"/>
            <a:headEnd/>
            <a:tailEnd/>
          </a:ln>
        </p:spPr>
        <p:txBody>
          <a:bodyPr wrap="none">
            <a:spAutoFit/>
          </a:bodyPr>
          <a:lstStyle/>
          <a:p>
            <a:r>
              <a:rPr lang="en-US" sz="1000" b="1" dirty="0"/>
              <a:t>192.168.1.50</a:t>
            </a:r>
          </a:p>
          <a:p>
            <a:r>
              <a:rPr lang="en-US" sz="1000" b="1" dirty="0"/>
              <a:t>Listen on </a:t>
            </a:r>
            <a:r>
              <a:rPr lang="en-US" sz="1000" b="1" dirty="0" smtClean="0"/>
              <a:t>Port </a:t>
            </a:r>
            <a:r>
              <a:rPr lang="en-US" sz="1000" b="1" dirty="0"/>
              <a:t>2000</a:t>
            </a:r>
          </a:p>
        </p:txBody>
      </p:sp>
      <p:grpSp>
        <p:nvGrpSpPr>
          <p:cNvPr id="38920" name="Group 62"/>
          <p:cNvGrpSpPr>
            <a:grpSpLocks/>
          </p:cNvGrpSpPr>
          <p:nvPr/>
        </p:nvGrpSpPr>
        <p:grpSpPr bwMode="auto">
          <a:xfrm>
            <a:off x="3730625" y="1628775"/>
            <a:ext cx="1346200" cy="936625"/>
            <a:chOff x="1619672" y="1628800"/>
            <a:chExt cx="1595751" cy="1345002"/>
          </a:xfrm>
        </p:grpSpPr>
        <p:sp>
          <p:nvSpPr>
            <p:cNvPr id="60" name="Cube 59"/>
            <p:cNvSpPr/>
            <p:nvPr/>
          </p:nvSpPr>
          <p:spPr>
            <a:xfrm>
              <a:off x="1619672" y="2253428"/>
              <a:ext cx="1223158" cy="720374"/>
            </a:xfrm>
            <a:prstGeom prst="cub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00" b="1" dirty="0">
                  <a:solidFill>
                    <a:schemeClr val="tx1"/>
                  </a:solidFill>
                </a:rPr>
                <a:t>Access Point</a:t>
              </a:r>
            </a:p>
            <a:p>
              <a:pPr algn="ctr">
                <a:defRPr/>
              </a:pPr>
              <a:r>
                <a:rPr lang="en-US" sz="900" b="1" dirty="0">
                  <a:solidFill>
                    <a:schemeClr val="tx1"/>
                  </a:solidFill>
                </a:rPr>
                <a:t>DHCP server</a:t>
              </a:r>
            </a:p>
          </p:txBody>
        </p:sp>
        <p:grpSp>
          <p:nvGrpSpPr>
            <p:cNvPr id="4" name="Group 38"/>
            <p:cNvGrpSpPr/>
            <p:nvPr/>
          </p:nvGrpSpPr>
          <p:grpSpPr>
            <a:xfrm rot="10800000">
              <a:off x="2639359" y="1628800"/>
              <a:ext cx="576064" cy="576064"/>
              <a:chOff x="2051720" y="1916832"/>
              <a:chExt cx="855712" cy="792088"/>
            </a:xfrm>
            <a:solidFill>
              <a:schemeClr val="bg2">
                <a:lumMod val="60000"/>
                <a:lumOff val="40000"/>
              </a:schemeClr>
            </a:solidFill>
          </p:grpSpPr>
          <p:sp>
            <p:nvSpPr>
              <p:cNvPr id="68" name="Moon 67"/>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Moon 68"/>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Moon 69"/>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5" name="Group 52"/>
            <p:cNvGrpSpPr/>
            <p:nvPr/>
          </p:nvGrpSpPr>
          <p:grpSpPr>
            <a:xfrm>
              <a:off x="2207311" y="1628800"/>
              <a:ext cx="576064" cy="576064"/>
              <a:chOff x="2051720" y="1916832"/>
              <a:chExt cx="855712" cy="792088"/>
            </a:xfrm>
            <a:solidFill>
              <a:schemeClr val="bg2">
                <a:lumMod val="60000"/>
                <a:lumOff val="40000"/>
              </a:schemeClr>
            </a:solidFill>
          </p:grpSpPr>
          <p:sp>
            <p:nvSpPr>
              <p:cNvPr id="65" name="Moon 64"/>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Moon 65"/>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Moon 66"/>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3" name="Right Triangle 62"/>
            <p:cNvSpPr/>
            <p:nvPr/>
          </p:nvSpPr>
          <p:spPr>
            <a:xfrm rot="18734418">
              <a:off x="2605806" y="1815652"/>
              <a:ext cx="182373" cy="182533"/>
            </a:xfrm>
            <a:prstGeom prst="r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4" name="Straight Connector 63"/>
            <p:cNvCxnSpPr/>
            <p:nvPr/>
          </p:nvCxnSpPr>
          <p:spPr>
            <a:xfrm rot="5400000">
              <a:off x="2553175" y="2181619"/>
              <a:ext cx="289517"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50" name="Cube 49"/>
          <p:cNvSpPr/>
          <p:nvPr/>
        </p:nvSpPr>
        <p:spPr bwMode="auto">
          <a:xfrm>
            <a:off x="6840538" y="1447800"/>
            <a:ext cx="1116012" cy="75723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a:solidFill>
                  <a:schemeClr val="tx1"/>
                </a:solidFill>
              </a:rPr>
              <a:t>Remote Host</a:t>
            </a:r>
          </a:p>
        </p:txBody>
      </p:sp>
      <p:grpSp>
        <p:nvGrpSpPr>
          <p:cNvPr id="6" name="Group 64"/>
          <p:cNvGrpSpPr/>
          <p:nvPr/>
        </p:nvGrpSpPr>
        <p:grpSpPr bwMode="auto">
          <a:xfrm>
            <a:off x="6129433" y="1340768"/>
            <a:ext cx="811975" cy="864134"/>
            <a:chOff x="2051720" y="1916832"/>
            <a:chExt cx="855712" cy="792088"/>
          </a:xfrm>
          <a:solidFill>
            <a:schemeClr val="bg2">
              <a:lumMod val="60000"/>
              <a:lumOff val="40000"/>
            </a:schemeClr>
          </a:solidFill>
        </p:grpSpPr>
        <p:sp>
          <p:nvSpPr>
            <p:cNvPr id="57" name="Moon 56"/>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Moon 57"/>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Moon 58"/>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8923" name="TextBox 68"/>
          <p:cNvSpPr txBox="1">
            <a:spLocks noChangeArrowheads="1"/>
          </p:cNvSpPr>
          <p:nvPr/>
        </p:nvSpPr>
        <p:spPr bwMode="auto">
          <a:xfrm>
            <a:off x="6599238" y="2257425"/>
            <a:ext cx="1367632" cy="400110"/>
          </a:xfrm>
          <a:prstGeom prst="rect">
            <a:avLst/>
          </a:prstGeom>
          <a:noFill/>
          <a:ln w="9525">
            <a:noFill/>
            <a:miter lim="800000"/>
            <a:headEnd/>
            <a:tailEnd/>
          </a:ln>
        </p:spPr>
        <p:txBody>
          <a:bodyPr wrap="none">
            <a:spAutoFit/>
          </a:bodyPr>
          <a:lstStyle/>
          <a:p>
            <a:r>
              <a:rPr lang="en-US" sz="1000" b="1" dirty="0"/>
              <a:t>192.168.1.200</a:t>
            </a:r>
          </a:p>
          <a:p>
            <a:r>
              <a:rPr lang="en-US" sz="1000" b="1" dirty="0"/>
              <a:t>Listen on </a:t>
            </a:r>
            <a:r>
              <a:rPr lang="en-US" sz="1000" b="1" dirty="0" smtClean="0"/>
              <a:t>Port </a:t>
            </a:r>
            <a:r>
              <a:rPr lang="en-US" sz="1000" b="1" dirty="0"/>
              <a:t>5000</a:t>
            </a:r>
          </a:p>
        </p:txBody>
      </p:sp>
      <p:sp>
        <p:nvSpPr>
          <p:cNvPr id="74" name="TextBox 18"/>
          <p:cNvSpPr txBox="1">
            <a:spLocks noChangeArrowheads="1"/>
          </p:cNvSpPr>
          <p:nvPr/>
        </p:nvSpPr>
        <p:spPr bwMode="auto">
          <a:xfrm>
            <a:off x="4813390" y="4270331"/>
            <a:ext cx="3894137" cy="1938993"/>
          </a:xfrm>
          <a:prstGeom prst="rect">
            <a:avLst/>
          </a:prstGeom>
          <a:no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600" b="1" dirty="0" smtClean="0">
                <a:solidFill>
                  <a:srgbClr val="1F497D"/>
                </a:solidFill>
              </a:rPr>
              <a:t>Remote Host Opens TCP Connection</a:t>
            </a:r>
            <a:r>
              <a:rPr lang="en-US" sz="1600" b="1" dirty="0" smtClean="0"/>
              <a:t/>
            </a:r>
            <a:br>
              <a:rPr lang="en-US" sz="1600" b="1" dirty="0" smtClean="0"/>
            </a:br>
            <a:endParaRPr lang="en-US" sz="1600" b="1" dirty="0" smtClean="0"/>
          </a:p>
          <a:p>
            <a:pPr marL="285750" indent="-285750" eaLnBrk="1" hangingPunct="1">
              <a:buFont typeface="Wingdings" charset="2"/>
              <a:buChar char="§"/>
              <a:defRPr/>
            </a:pPr>
            <a:r>
              <a:rPr lang="en-US" sz="1400" dirty="0" smtClean="0"/>
              <a:t>Industrial controls </a:t>
            </a:r>
          </a:p>
          <a:p>
            <a:pPr marL="285750" indent="-285750" eaLnBrk="1" hangingPunct="1">
              <a:buFont typeface="Wingdings" charset="2"/>
              <a:buChar char="§"/>
              <a:defRPr/>
            </a:pPr>
            <a:r>
              <a:rPr lang="en-US" sz="1400" dirty="0" smtClean="0"/>
              <a:t>Home automation </a:t>
            </a:r>
          </a:p>
          <a:p>
            <a:pPr marL="285750" indent="-285750" eaLnBrk="1" hangingPunct="1">
              <a:buFont typeface="Wingdings" charset="2"/>
              <a:buChar char="§"/>
              <a:defRPr/>
            </a:pPr>
            <a:r>
              <a:rPr lang="en-US" sz="1400" dirty="0" smtClean="0"/>
              <a:t>Universal remotes</a:t>
            </a:r>
          </a:p>
          <a:p>
            <a:pPr marL="285750" indent="-285750" eaLnBrk="1" hangingPunct="1">
              <a:buFont typeface="Arial" pitchFamily="34" charset="0"/>
              <a:buChar char="•"/>
              <a:defRPr/>
            </a:pPr>
            <a:endParaRPr lang="en-US" sz="1400" b="1" dirty="0" smtClean="0"/>
          </a:p>
          <a:p>
            <a:pPr marL="285750" indent="-285750" eaLnBrk="1" hangingPunct="1">
              <a:buFont typeface="Arial" pitchFamily="34" charset="0"/>
              <a:buChar char="•"/>
              <a:defRPr/>
            </a:pPr>
            <a:endParaRPr lang="en-US" sz="1400" b="1" dirty="0" smtClean="0"/>
          </a:p>
          <a:p>
            <a:pPr eaLnBrk="1" hangingPunct="1">
              <a:defRPr/>
            </a:pPr>
            <a:endParaRPr lang="en-US" b="1" dirty="0" smtClean="0"/>
          </a:p>
        </p:txBody>
      </p:sp>
      <p:sp>
        <p:nvSpPr>
          <p:cNvPr id="38925" name="TextBox 3"/>
          <p:cNvSpPr txBox="1">
            <a:spLocks noChangeArrowheads="1"/>
          </p:cNvSpPr>
          <p:nvPr/>
        </p:nvSpPr>
        <p:spPr bwMode="auto">
          <a:xfrm>
            <a:off x="804352" y="3897094"/>
            <a:ext cx="1944688" cy="276225"/>
          </a:xfrm>
          <a:prstGeom prst="rect">
            <a:avLst/>
          </a:prstGeom>
          <a:noFill/>
          <a:ln w="9525">
            <a:noFill/>
            <a:miter lim="800000"/>
            <a:headEnd/>
            <a:tailEnd/>
          </a:ln>
        </p:spPr>
        <p:txBody>
          <a:bodyPr>
            <a:spAutoFit/>
          </a:bodyPr>
          <a:lstStyle/>
          <a:p>
            <a:r>
              <a:rPr lang="en-US" sz="1200" b="1" dirty="0"/>
              <a:t>open 192.168.1.200 5000</a:t>
            </a:r>
          </a:p>
        </p:txBody>
      </p:sp>
      <p:sp>
        <p:nvSpPr>
          <p:cNvPr id="38926" name="TextBox 75"/>
          <p:cNvSpPr txBox="1">
            <a:spLocks noChangeArrowheads="1"/>
          </p:cNvSpPr>
          <p:nvPr/>
        </p:nvSpPr>
        <p:spPr bwMode="auto">
          <a:xfrm>
            <a:off x="6243127" y="3897094"/>
            <a:ext cx="1944688" cy="277813"/>
          </a:xfrm>
          <a:prstGeom prst="rect">
            <a:avLst/>
          </a:prstGeom>
          <a:noFill/>
          <a:ln w="9525">
            <a:noFill/>
            <a:miter lim="800000"/>
            <a:headEnd/>
            <a:tailEnd/>
          </a:ln>
        </p:spPr>
        <p:txBody>
          <a:bodyPr>
            <a:spAutoFit/>
          </a:bodyPr>
          <a:lstStyle/>
          <a:p>
            <a:r>
              <a:rPr lang="en-US" sz="1200" b="1" dirty="0"/>
              <a:t>open 192.168.1.50 2000</a:t>
            </a:r>
          </a:p>
        </p:txBody>
      </p:sp>
      <p:cxnSp>
        <p:nvCxnSpPr>
          <p:cNvPr id="7" name="Straight Arrow Connector 6"/>
          <p:cNvCxnSpPr/>
          <p:nvPr/>
        </p:nvCxnSpPr>
        <p:spPr>
          <a:xfrm>
            <a:off x="2749040" y="4041557"/>
            <a:ext cx="1400175"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a:stCxn id="38926" idx="1"/>
          </p:cNvCxnSpPr>
          <p:nvPr/>
        </p:nvCxnSpPr>
        <p:spPr>
          <a:xfrm flipH="1">
            <a:off x="5090603" y="4036191"/>
            <a:ext cx="1152524" cy="3814"/>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38929" name="TextBox 37"/>
          <p:cNvSpPr txBox="1">
            <a:spLocks noChangeArrowheads="1"/>
          </p:cNvSpPr>
          <p:nvPr/>
        </p:nvSpPr>
        <p:spPr bwMode="auto">
          <a:xfrm>
            <a:off x="1258888" y="2819400"/>
            <a:ext cx="5905500" cy="923330"/>
          </a:xfrm>
          <a:prstGeom prst="rect">
            <a:avLst/>
          </a:prstGeom>
          <a:noFill/>
          <a:ln w="9525">
            <a:noFill/>
            <a:miter lim="800000"/>
            <a:headEnd/>
            <a:tailEnd/>
          </a:ln>
        </p:spPr>
        <p:txBody>
          <a:bodyPr>
            <a:spAutoFit/>
          </a:bodyPr>
          <a:lstStyle/>
          <a:p>
            <a:pPr algn="ctr"/>
            <a:r>
              <a:rPr lang="en-US" dirty="0"/>
              <a:t>TCP </a:t>
            </a:r>
            <a:r>
              <a:rPr lang="en-US" dirty="0" smtClean="0"/>
              <a:t>Connections Are </a:t>
            </a:r>
            <a:r>
              <a:rPr lang="en-US" dirty="0"/>
              <a:t>Point to Point</a:t>
            </a:r>
          </a:p>
          <a:p>
            <a:pPr algn="ctr"/>
            <a:r>
              <a:rPr lang="en-US" dirty="0"/>
              <a:t>Provide </a:t>
            </a:r>
            <a:r>
              <a:rPr lang="en-US" dirty="0" smtClean="0"/>
              <a:t>Reliable</a:t>
            </a:r>
            <a:r>
              <a:rPr lang="en-US" dirty="0"/>
              <a:t>, </a:t>
            </a:r>
            <a:r>
              <a:rPr lang="en-US" dirty="0" smtClean="0"/>
              <a:t>Guaranteed</a:t>
            </a:r>
            <a:r>
              <a:rPr lang="en-US" dirty="0"/>
              <a:t>, </a:t>
            </a:r>
            <a:r>
              <a:rPr lang="en-US" dirty="0" smtClean="0"/>
              <a:t>In </a:t>
            </a:r>
            <a:r>
              <a:rPr lang="en-US" dirty="0"/>
              <a:t>O</a:t>
            </a:r>
            <a:r>
              <a:rPr lang="en-US" dirty="0" smtClean="0"/>
              <a:t>rder Data Delivery</a:t>
            </a:r>
            <a:endParaRPr lang="en-US" dirty="0"/>
          </a:p>
          <a:p>
            <a:pPr algn="ctr"/>
            <a:r>
              <a:rPr lang="en-US" dirty="0"/>
              <a:t>Also </a:t>
            </a:r>
            <a:r>
              <a:rPr lang="en-US" dirty="0" smtClean="0"/>
              <a:t>Known </a:t>
            </a:r>
            <a:r>
              <a:rPr lang="en-US" dirty="0"/>
              <a:t>A</a:t>
            </a:r>
            <a:r>
              <a:rPr lang="en-US" dirty="0" smtClean="0"/>
              <a:t>s Sockets</a:t>
            </a:r>
            <a:endParaRPr lang="en-US" dirty="0"/>
          </a:p>
        </p:txBody>
      </p:sp>
    </p:spTree>
    <p:extLst>
      <p:ext uri="{BB962C8B-B14F-4D97-AF65-F5344CB8AC3E}">
        <p14:creationId xmlns:p14="http://schemas.microsoft.com/office/powerpoint/2010/main" val="1775573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7"/>
          <p:cNvSpPr>
            <a:spLocks noGrp="1"/>
          </p:cNvSpPr>
          <p:nvPr>
            <p:ph type="title"/>
          </p:nvPr>
        </p:nvSpPr>
        <p:spPr/>
        <p:txBody>
          <a:bodyPr/>
          <a:lstStyle/>
          <a:p>
            <a:r>
              <a:rPr lang="en-US" dirty="0" smtClean="0"/>
              <a:t>Lab 2: Setup PortPeeker</a:t>
            </a:r>
          </a:p>
        </p:txBody>
      </p:sp>
      <p:sp>
        <p:nvSpPr>
          <p:cNvPr id="6147" name="Content Placeholder 8"/>
          <p:cNvSpPr>
            <a:spLocks noGrp="1"/>
          </p:cNvSpPr>
          <p:nvPr>
            <p:ph idx="1"/>
          </p:nvPr>
        </p:nvSpPr>
        <p:spPr>
          <a:xfrm>
            <a:off x="457200" y="1523999"/>
            <a:ext cx="4186238" cy="4602163"/>
          </a:xfrm>
        </p:spPr>
        <p:txBody>
          <a:bodyPr/>
          <a:lstStyle/>
          <a:p>
            <a:pPr>
              <a:defRPr/>
            </a:pPr>
            <a:r>
              <a:rPr lang="en-US" sz="1600" dirty="0" smtClean="0">
                <a:solidFill>
                  <a:srgbClr val="1F497D"/>
                </a:solidFill>
              </a:rPr>
              <a:t>Associate Computer with AP</a:t>
            </a:r>
          </a:p>
          <a:p>
            <a:pPr>
              <a:defRPr/>
            </a:pPr>
            <a:r>
              <a:rPr lang="en-US" sz="1600" dirty="0" smtClean="0">
                <a:solidFill>
                  <a:srgbClr val="1F497D"/>
                </a:solidFill>
              </a:rPr>
              <a:t>Launch </a:t>
            </a:r>
            <a:r>
              <a:rPr lang="en-US" sz="1600" dirty="0" err="1" smtClean="0">
                <a:solidFill>
                  <a:srgbClr val="1F497D"/>
                </a:solidFill>
              </a:rPr>
              <a:t>PortPeeker</a:t>
            </a:r>
            <a:endParaRPr lang="en-US" sz="1600" dirty="0" smtClean="0">
              <a:solidFill>
                <a:srgbClr val="1F497D"/>
              </a:solidFill>
            </a:endParaRPr>
          </a:p>
          <a:p>
            <a:pPr>
              <a:defRPr/>
            </a:pPr>
            <a:r>
              <a:rPr lang="en-US" sz="1600" dirty="0" smtClean="0">
                <a:solidFill>
                  <a:srgbClr val="1F497D"/>
                </a:solidFill>
              </a:rPr>
              <a:t>Configure </a:t>
            </a:r>
            <a:r>
              <a:rPr lang="en-US" sz="1600" dirty="0" err="1" smtClean="0">
                <a:solidFill>
                  <a:srgbClr val="1F497D"/>
                </a:solidFill>
              </a:rPr>
              <a:t>PortPeeker</a:t>
            </a:r>
            <a:endParaRPr lang="en-US" sz="1400" dirty="0" smtClean="0">
              <a:solidFill>
                <a:schemeClr val="accent1"/>
              </a:solidFill>
            </a:endParaRPr>
          </a:p>
          <a:p>
            <a:pPr lvl="1">
              <a:defRPr/>
            </a:pPr>
            <a:r>
              <a:rPr lang="en-US" sz="1400" dirty="0" smtClean="0"/>
              <a:t>Click </a:t>
            </a:r>
            <a:r>
              <a:rPr lang="en-US" sz="1400" b="1" dirty="0" smtClean="0"/>
              <a:t>Configure</a:t>
            </a:r>
            <a:r>
              <a:rPr lang="en-US" sz="1400" dirty="0" smtClean="0"/>
              <a:t> </a:t>
            </a:r>
            <a:br>
              <a:rPr lang="en-US" sz="1400" dirty="0" smtClean="0"/>
            </a:br>
            <a:r>
              <a:rPr lang="en-US" sz="1400" dirty="0" smtClean="0"/>
              <a:t>(Note PC’s IP address in Interface box)</a:t>
            </a:r>
            <a:endParaRPr lang="en-US" sz="1400" dirty="0"/>
          </a:p>
          <a:p>
            <a:pPr lvl="1">
              <a:defRPr/>
            </a:pPr>
            <a:r>
              <a:rPr lang="en-US" sz="1400" dirty="0" smtClean="0"/>
              <a:t>Set port to 5000 </a:t>
            </a:r>
            <a:br>
              <a:rPr lang="en-US" sz="1400" dirty="0" smtClean="0"/>
            </a:br>
            <a:r>
              <a:rPr lang="en-US" sz="1400" dirty="0" smtClean="0"/>
              <a:t>(port </a:t>
            </a:r>
            <a:r>
              <a:rPr lang="en-US" sz="1400" dirty="0"/>
              <a:t>n</a:t>
            </a:r>
            <a:r>
              <a:rPr lang="en-US" sz="1400" dirty="0" smtClean="0"/>
              <a:t>umber </a:t>
            </a:r>
            <a:r>
              <a:rPr lang="en-US" sz="1400" dirty="0"/>
              <a:t>m</a:t>
            </a:r>
            <a:r>
              <a:rPr lang="en-US" sz="1400" dirty="0" smtClean="0"/>
              <a:t>atches remote port of WiFly module)</a:t>
            </a:r>
          </a:p>
          <a:p>
            <a:pPr lvl="1">
              <a:defRPr/>
            </a:pPr>
            <a:r>
              <a:rPr lang="en-US" sz="1400" dirty="0" smtClean="0"/>
              <a:t>Set protocol to TCP</a:t>
            </a:r>
          </a:p>
          <a:p>
            <a:pPr>
              <a:defRPr/>
            </a:pPr>
            <a:r>
              <a:rPr lang="en-US" sz="1600" dirty="0" smtClean="0">
                <a:solidFill>
                  <a:srgbClr val="1F497D"/>
                </a:solidFill>
              </a:rPr>
              <a:t>Click Start to Capture TCP Packets</a:t>
            </a:r>
          </a:p>
          <a:p>
            <a:pPr marL="457200" lvl="1" indent="0">
              <a:buFontTx/>
              <a:buNone/>
              <a:defRPr/>
            </a:pPr>
            <a:endParaRPr lang="en-US" sz="1800" dirty="0" smtClean="0"/>
          </a:p>
        </p:txBody>
      </p:sp>
      <p:pic>
        <p:nvPicPr>
          <p:cNvPr id="39941" name="Picture 1"/>
          <p:cNvPicPr>
            <a:picLocks noChangeAspect="1"/>
          </p:cNvPicPr>
          <p:nvPr/>
        </p:nvPicPr>
        <p:blipFill>
          <a:blip r:embed="rId2" cstate="print"/>
          <a:srcRect/>
          <a:stretch>
            <a:fillRect/>
          </a:stretch>
        </p:blipFill>
        <p:spPr bwMode="auto">
          <a:xfrm>
            <a:off x="5638800" y="1447800"/>
            <a:ext cx="3093220" cy="2224088"/>
          </a:xfrm>
          <a:prstGeom prst="rect">
            <a:avLst/>
          </a:prstGeom>
          <a:noFill/>
          <a:ln w="9525">
            <a:noFill/>
            <a:miter lim="800000"/>
            <a:headEnd/>
            <a:tailEnd/>
          </a:ln>
        </p:spPr>
      </p:pic>
      <p:pic>
        <p:nvPicPr>
          <p:cNvPr id="39942" name="Picture 2"/>
          <p:cNvPicPr>
            <a:picLocks noChangeAspect="1"/>
          </p:cNvPicPr>
          <p:nvPr/>
        </p:nvPicPr>
        <p:blipFill>
          <a:blip r:embed="rId3" cstate="print"/>
          <a:srcRect/>
          <a:stretch>
            <a:fillRect/>
          </a:stretch>
        </p:blipFill>
        <p:spPr bwMode="auto">
          <a:xfrm>
            <a:off x="5638800" y="3886200"/>
            <a:ext cx="3046412" cy="2454275"/>
          </a:xfrm>
          <a:prstGeom prst="rect">
            <a:avLst/>
          </a:prstGeom>
          <a:noFill/>
          <a:ln w="9525">
            <a:noFill/>
            <a:miter lim="800000"/>
            <a:headEnd/>
            <a:tailEnd/>
          </a:ln>
        </p:spPr>
      </p:pic>
    </p:spTree>
    <p:extLst>
      <p:ext uri="{BB962C8B-B14F-4D97-AF65-F5344CB8AC3E}">
        <p14:creationId xmlns:p14="http://schemas.microsoft.com/office/powerpoint/2010/main" val="16253329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rmAutofit fontScale="90000"/>
          </a:bodyPr>
          <a:lstStyle/>
          <a:p>
            <a:r>
              <a:rPr lang="en-US" dirty="0" smtClean="0"/>
              <a:t>Lab 2: Open TCP Connection from Module </a:t>
            </a:r>
          </a:p>
        </p:txBody>
      </p:sp>
      <p:sp>
        <p:nvSpPr>
          <p:cNvPr id="7171" name="Content Placeholder 2"/>
          <p:cNvSpPr>
            <a:spLocks noGrp="1"/>
          </p:cNvSpPr>
          <p:nvPr>
            <p:ph idx="1"/>
          </p:nvPr>
        </p:nvSpPr>
        <p:spPr>
          <a:xfrm>
            <a:off x="457200" y="1268413"/>
            <a:ext cx="6629400" cy="4857750"/>
          </a:xfrm>
        </p:spPr>
        <p:txBody>
          <a:bodyPr>
            <a:normAutofit/>
          </a:bodyPr>
          <a:lstStyle/>
          <a:p>
            <a:pPr>
              <a:defRPr/>
            </a:pPr>
            <a:r>
              <a:rPr lang="en-US" sz="1600" dirty="0" smtClean="0"/>
              <a:t>With Module Connected to PC over USB-Serial Cable, Open </a:t>
            </a:r>
            <a:r>
              <a:rPr lang="en-US" sz="1600" dirty="0" err="1" smtClean="0"/>
              <a:t>Tera</a:t>
            </a:r>
            <a:r>
              <a:rPr lang="en-US" sz="1600" dirty="0" smtClean="0"/>
              <a:t> Term on Serial COM Port</a:t>
            </a:r>
          </a:p>
          <a:p>
            <a:pPr>
              <a:defRPr/>
            </a:pPr>
            <a:r>
              <a:rPr lang="en-US" sz="1600" dirty="0" smtClean="0">
                <a:solidFill>
                  <a:srgbClr val="1F497D"/>
                </a:solidFill>
              </a:rPr>
              <a:t>Restore Module to Factory Defaults</a:t>
            </a:r>
          </a:p>
          <a:p>
            <a:pPr lvl="1">
              <a:defRPr/>
            </a:pPr>
            <a:r>
              <a:rPr lang="en-US" sz="1400" dirty="0"/>
              <a:t>E</a:t>
            </a:r>
            <a:r>
              <a:rPr lang="en-US" sz="1400" dirty="0" smtClean="0"/>
              <a:t>nter command mode</a:t>
            </a:r>
          </a:p>
          <a:p>
            <a:pPr lvl="1">
              <a:defRPr/>
            </a:pPr>
            <a:r>
              <a:rPr lang="en-US" sz="1400" b="1" dirty="0" smtClean="0"/>
              <a:t>factory R</a:t>
            </a:r>
          </a:p>
          <a:p>
            <a:pPr lvl="1">
              <a:defRPr/>
            </a:pPr>
            <a:r>
              <a:rPr lang="en-US" sz="1400" dirty="0" smtClean="0"/>
              <a:t>Associate with AP</a:t>
            </a:r>
          </a:p>
          <a:p>
            <a:pPr lvl="1">
              <a:defRPr/>
            </a:pPr>
            <a:r>
              <a:rPr lang="en-US" sz="1400" b="1" dirty="0" smtClean="0"/>
              <a:t>save</a:t>
            </a:r>
            <a:r>
              <a:rPr lang="en-US" sz="1400" dirty="0" smtClean="0"/>
              <a:t> &amp; </a:t>
            </a:r>
            <a:r>
              <a:rPr lang="en-US" sz="1400" b="1" dirty="0" smtClean="0"/>
              <a:t>reboot</a:t>
            </a:r>
            <a:endParaRPr lang="en-US" sz="1400" dirty="0" smtClean="0"/>
          </a:p>
          <a:p>
            <a:pPr>
              <a:defRPr/>
            </a:pPr>
            <a:r>
              <a:rPr lang="en-US" sz="1600" dirty="0" smtClean="0">
                <a:solidFill>
                  <a:srgbClr val="1F497D"/>
                </a:solidFill>
              </a:rPr>
              <a:t>Open TCP connection</a:t>
            </a:r>
          </a:p>
          <a:p>
            <a:pPr lvl="1">
              <a:defRPr/>
            </a:pPr>
            <a:r>
              <a:rPr lang="en-US" sz="1400" b="1" dirty="0" smtClean="0"/>
              <a:t>open </a:t>
            </a:r>
            <a:r>
              <a:rPr lang="en-US" sz="1400" dirty="0" smtClean="0"/>
              <a:t>&lt;</a:t>
            </a:r>
            <a:r>
              <a:rPr lang="en-US" sz="1400" i="1" dirty="0" smtClean="0"/>
              <a:t>remote host address</a:t>
            </a:r>
            <a:r>
              <a:rPr lang="en-US" sz="1400" dirty="0" smtClean="0"/>
              <a:t>&gt; </a:t>
            </a:r>
            <a:r>
              <a:rPr lang="en-US" sz="1400" b="1" dirty="0" smtClean="0"/>
              <a:t>5000</a:t>
            </a:r>
            <a:endParaRPr lang="en-US" sz="1400" dirty="0" smtClean="0"/>
          </a:p>
          <a:p>
            <a:pPr lvl="1">
              <a:defRPr/>
            </a:pPr>
            <a:r>
              <a:rPr lang="en-US" sz="1400" dirty="0" smtClean="0"/>
              <a:t>*OPEN* shown on </a:t>
            </a:r>
            <a:r>
              <a:rPr lang="en-US" sz="1400" dirty="0"/>
              <a:t>s</a:t>
            </a:r>
            <a:r>
              <a:rPr lang="en-US" sz="1400" dirty="0" smtClean="0"/>
              <a:t>erial </a:t>
            </a:r>
            <a:r>
              <a:rPr lang="en-US" sz="1400" dirty="0"/>
              <a:t>p</a:t>
            </a:r>
            <a:r>
              <a:rPr lang="en-US" sz="1400" dirty="0" smtClean="0"/>
              <a:t>ort  </a:t>
            </a:r>
            <a:br>
              <a:rPr lang="en-US" sz="1400" dirty="0" smtClean="0"/>
            </a:br>
            <a:r>
              <a:rPr lang="en-US" sz="1400" dirty="0" smtClean="0"/>
              <a:t>(</a:t>
            </a:r>
            <a:r>
              <a:rPr lang="en-US" sz="1400" dirty="0" err="1" smtClean="0"/>
              <a:t>Tera</a:t>
            </a:r>
            <a:r>
              <a:rPr lang="en-US" sz="1400" dirty="0" smtClean="0"/>
              <a:t> Term window) &amp; packet with </a:t>
            </a:r>
            <a:br>
              <a:rPr lang="en-US" sz="1400" dirty="0" smtClean="0"/>
            </a:br>
            <a:r>
              <a:rPr lang="en-US" sz="1400" dirty="0" smtClean="0"/>
              <a:t>*HELLO* on PortPeeker</a:t>
            </a:r>
          </a:p>
          <a:p>
            <a:pPr>
              <a:defRPr/>
            </a:pPr>
            <a:r>
              <a:rPr lang="en-US" sz="1600" dirty="0" smtClean="0">
                <a:solidFill>
                  <a:srgbClr val="1F497D"/>
                </a:solidFill>
              </a:rPr>
              <a:t>Close TCP </a:t>
            </a:r>
            <a:r>
              <a:rPr lang="en-US" sz="1600" dirty="0">
                <a:solidFill>
                  <a:srgbClr val="1F497D"/>
                </a:solidFill>
              </a:rPr>
              <a:t>C</a:t>
            </a:r>
            <a:r>
              <a:rPr lang="en-US" sz="1600" dirty="0" smtClean="0">
                <a:solidFill>
                  <a:srgbClr val="1F497D"/>
                </a:solidFill>
              </a:rPr>
              <a:t>onnection</a:t>
            </a:r>
            <a:endParaRPr lang="en-US" sz="1600" dirty="0" smtClean="0">
              <a:solidFill>
                <a:srgbClr val="3960AD"/>
              </a:solidFill>
            </a:endParaRPr>
          </a:p>
          <a:p>
            <a:pPr lvl="1">
              <a:defRPr/>
            </a:pPr>
            <a:r>
              <a:rPr lang="en-US" sz="1400" dirty="0" smtClean="0"/>
              <a:t>Enter command mode </a:t>
            </a:r>
          </a:p>
          <a:p>
            <a:pPr lvl="1">
              <a:defRPr/>
            </a:pPr>
            <a:r>
              <a:rPr lang="en-US" sz="1400" b="1" dirty="0" smtClean="0"/>
              <a:t>close</a:t>
            </a:r>
            <a:r>
              <a:rPr lang="en-US" sz="1400" dirty="0" smtClean="0"/>
              <a:t> </a:t>
            </a:r>
          </a:p>
          <a:p>
            <a:pPr lvl="1">
              <a:defRPr/>
            </a:pPr>
            <a:r>
              <a:rPr lang="en-US" sz="1400" dirty="0" smtClean="0"/>
              <a:t>Close string *CLOS* displayed in </a:t>
            </a:r>
            <a:r>
              <a:rPr lang="en-US" sz="1400" dirty="0" err="1" smtClean="0"/>
              <a:t>Tera</a:t>
            </a:r>
            <a:r>
              <a:rPr lang="en-US" sz="1400" dirty="0" smtClean="0"/>
              <a:t> Term </a:t>
            </a:r>
          </a:p>
        </p:txBody>
      </p:sp>
      <p:pic>
        <p:nvPicPr>
          <p:cNvPr id="40965" name="Picture 4"/>
          <p:cNvPicPr>
            <a:picLocks noChangeAspect="1"/>
          </p:cNvPicPr>
          <p:nvPr/>
        </p:nvPicPr>
        <p:blipFill>
          <a:blip r:embed="rId2" cstate="print"/>
          <a:srcRect/>
          <a:stretch>
            <a:fillRect/>
          </a:stretch>
        </p:blipFill>
        <p:spPr bwMode="auto">
          <a:xfrm>
            <a:off x="4648200" y="1905000"/>
            <a:ext cx="4016375" cy="3278187"/>
          </a:xfrm>
          <a:prstGeom prst="rect">
            <a:avLst/>
          </a:prstGeom>
          <a:noFill/>
          <a:ln w="9525">
            <a:noFill/>
            <a:miter lim="800000"/>
            <a:headEnd/>
            <a:tailEnd/>
          </a:ln>
        </p:spPr>
      </p:pic>
    </p:spTree>
    <p:extLst>
      <p:ext uri="{BB962C8B-B14F-4D97-AF65-F5344CB8AC3E}">
        <p14:creationId xmlns:p14="http://schemas.microsoft.com/office/powerpoint/2010/main" val="1585948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z="2400" dirty="0" smtClean="0"/>
              <a:t>Lab 2: Connecting from Remote Host to WiFly module</a:t>
            </a:r>
          </a:p>
        </p:txBody>
      </p:sp>
      <p:sp>
        <p:nvSpPr>
          <p:cNvPr id="41987" name="Content Placeholder 2"/>
          <p:cNvSpPr>
            <a:spLocks noGrp="1"/>
          </p:cNvSpPr>
          <p:nvPr>
            <p:ph idx="1"/>
          </p:nvPr>
        </p:nvSpPr>
        <p:spPr>
          <a:xfrm>
            <a:off x="468313" y="1268413"/>
            <a:ext cx="4608512" cy="4968875"/>
          </a:xfrm>
        </p:spPr>
        <p:txBody>
          <a:bodyPr>
            <a:normAutofit/>
          </a:bodyPr>
          <a:lstStyle/>
          <a:p>
            <a:r>
              <a:rPr lang="en-US" sz="1400" dirty="0" smtClean="0">
                <a:solidFill>
                  <a:srgbClr val="1F497D"/>
                </a:solidFill>
              </a:rPr>
              <a:t>In Command Mode, Obtain Module’s IP Address </a:t>
            </a:r>
          </a:p>
          <a:p>
            <a:pPr lvl="1"/>
            <a:r>
              <a:rPr lang="en-US" sz="1200" b="1" dirty="0" smtClean="0"/>
              <a:t>get </a:t>
            </a:r>
            <a:r>
              <a:rPr lang="en-US" sz="1200" b="1" dirty="0" err="1" smtClean="0"/>
              <a:t>ip</a:t>
            </a:r>
            <a:endParaRPr lang="en-US" sz="1200" b="1" dirty="0" smtClean="0"/>
          </a:p>
          <a:p>
            <a:r>
              <a:rPr lang="en-US" sz="1400" dirty="0" smtClean="0">
                <a:solidFill>
                  <a:srgbClr val="1F497D"/>
                </a:solidFill>
              </a:rPr>
              <a:t>Open Telnet Connection from PC Using </a:t>
            </a:r>
            <a:r>
              <a:rPr lang="en-US" sz="1400" dirty="0" err="1" smtClean="0">
                <a:solidFill>
                  <a:srgbClr val="1F497D"/>
                </a:solidFill>
              </a:rPr>
              <a:t>Tera</a:t>
            </a:r>
            <a:r>
              <a:rPr lang="en-US" sz="1400" dirty="0">
                <a:solidFill>
                  <a:srgbClr val="1F497D"/>
                </a:solidFill>
              </a:rPr>
              <a:t> </a:t>
            </a:r>
            <a:r>
              <a:rPr lang="en-US" sz="1400" dirty="0" smtClean="0">
                <a:solidFill>
                  <a:srgbClr val="1F497D"/>
                </a:solidFill>
              </a:rPr>
              <a:t>Term (Use </a:t>
            </a:r>
            <a:r>
              <a:rPr lang="en-US" sz="1400" dirty="0">
                <a:solidFill>
                  <a:srgbClr val="1F497D"/>
                </a:solidFill>
              </a:rPr>
              <a:t>E</a:t>
            </a:r>
            <a:r>
              <a:rPr lang="en-US" sz="1400" dirty="0" smtClean="0">
                <a:solidFill>
                  <a:srgbClr val="1F497D"/>
                </a:solidFill>
              </a:rPr>
              <a:t>xisting </a:t>
            </a:r>
            <a:r>
              <a:rPr lang="en-US" sz="1400" dirty="0">
                <a:solidFill>
                  <a:srgbClr val="1F497D"/>
                </a:solidFill>
              </a:rPr>
              <a:t>I</a:t>
            </a:r>
            <a:r>
              <a:rPr lang="en-US" sz="1400" dirty="0" smtClean="0">
                <a:solidFill>
                  <a:srgbClr val="1F497D"/>
                </a:solidFill>
              </a:rPr>
              <a:t>nstance)</a:t>
            </a:r>
          </a:p>
          <a:p>
            <a:pPr lvl="1"/>
            <a:r>
              <a:rPr lang="en-US" sz="1200" dirty="0" smtClean="0"/>
              <a:t>Click </a:t>
            </a:r>
            <a:r>
              <a:rPr lang="en-US" sz="1200" b="1" dirty="0" smtClean="0"/>
              <a:t>File</a:t>
            </a:r>
            <a:r>
              <a:rPr lang="en-US" sz="1200" b="1" dirty="0">
                <a:sym typeface="Wingdings" pitchFamily="2" charset="2"/>
              </a:rPr>
              <a:t> </a:t>
            </a:r>
            <a:r>
              <a:rPr lang="en-US" sz="1200" b="1" dirty="0" smtClean="0">
                <a:sym typeface="Wingdings" pitchFamily="2" charset="2"/>
              </a:rPr>
              <a:t>&gt; New connection</a:t>
            </a:r>
            <a:endParaRPr lang="en-US" sz="1200" b="1" dirty="0" smtClean="0"/>
          </a:p>
          <a:p>
            <a:pPr lvl="1"/>
            <a:r>
              <a:rPr lang="en-US" sz="1200" dirty="0" smtClean="0"/>
              <a:t>Select </a:t>
            </a:r>
            <a:r>
              <a:rPr lang="en-US" sz="1200" b="1" dirty="0" smtClean="0"/>
              <a:t>TCP/IP</a:t>
            </a:r>
          </a:p>
          <a:p>
            <a:pPr lvl="1"/>
            <a:r>
              <a:rPr lang="en-US" sz="1200" dirty="0" smtClean="0"/>
              <a:t>Select </a:t>
            </a:r>
            <a:r>
              <a:rPr lang="en-US" sz="1200" b="1" dirty="0" smtClean="0"/>
              <a:t>Telnet</a:t>
            </a:r>
            <a:endParaRPr lang="en-US" sz="1200" dirty="0" smtClean="0"/>
          </a:p>
          <a:p>
            <a:pPr lvl="1"/>
            <a:r>
              <a:rPr lang="en-US" sz="1200" dirty="0" smtClean="0"/>
              <a:t>In </a:t>
            </a:r>
            <a:r>
              <a:rPr lang="en-US" sz="1200" b="1" dirty="0" smtClean="0"/>
              <a:t>Host</a:t>
            </a:r>
            <a:r>
              <a:rPr lang="en-US" sz="1200" dirty="0" smtClean="0"/>
              <a:t> field, type module’s IP address</a:t>
            </a:r>
          </a:p>
          <a:p>
            <a:pPr lvl="1"/>
            <a:r>
              <a:rPr lang="en-US" sz="1200" b="1" dirty="0" smtClean="0"/>
              <a:t>TCP port# </a:t>
            </a:r>
            <a:r>
              <a:rPr lang="en-US" sz="1200" dirty="0" smtClean="0"/>
              <a:t>is 2000 (default listening port)</a:t>
            </a:r>
          </a:p>
          <a:p>
            <a:pPr lvl="1"/>
            <a:r>
              <a:rPr lang="en-US" sz="1200" dirty="0" smtClean="0"/>
              <a:t>Click </a:t>
            </a:r>
            <a:r>
              <a:rPr lang="en-US" sz="1200" b="1" dirty="0" smtClean="0"/>
              <a:t>OK</a:t>
            </a:r>
          </a:p>
          <a:p>
            <a:r>
              <a:rPr lang="en-US" sz="1400" dirty="0" smtClean="0">
                <a:solidFill>
                  <a:srgbClr val="1F497D"/>
                </a:solidFill>
              </a:rPr>
              <a:t>*HELLO* </a:t>
            </a:r>
            <a:r>
              <a:rPr lang="en-US" sz="1400" dirty="0">
                <a:solidFill>
                  <a:srgbClr val="1F497D"/>
                </a:solidFill>
              </a:rPr>
              <a:t>M</a:t>
            </a:r>
            <a:r>
              <a:rPr lang="en-US" sz="1400" dirty="0" smtClean="0">
                <a:solidFill>
                  <a:srgbClr val="1F497D"/>
                </a:solidFill>
              </a:rPr>
              <a:t>essage </a:t>
            </a:r>
            <a:r>
              <a:rPr lang="en-US" sz="1400" dirty="0">
                <a:solidFill>
                  <a:srgbClr val="1F497D"/>
                </a:solidFill>
              </a:rPr>
              <a:t>S</a:t>
            </a:r>
            <a:r>
              <a:rPr lang="en-US" sz="1400" dirty="0" smtClean="0">
                <a:solidFill>
                  <a:srgbClr val="1F497D"/>
                </a:solidFill>
              </a:rPr>
              <a:t>hown in Telnet Window </a:t>
            </a:r>
            <a:r>
              <a:rPr lang="en-US" sz="1400" dirty="0">
                <a:solidFill>
                  <a:srgbClr val="1F497D"/>
                </a:solidFill>
              </a:rPr>
              <a:t>I</a:t>
            </a:r>
            <a:r>
              <a:rPr lang="en-US" sz="1400" dirty="0" smtClean="0">
                <a:solidFill>
                  <a:srgbClr val="1F497D"/>
                </a:solidFill>
              </a:rPr>
              <a:t>ndicating </a:t>
            </a:r>
            <a:r>
              <a:rPr lang="en-US" sz="1400" dirty="0">
                <a:solidFill>
                  <a:srgbClr val="1F497D"/>
                </a:solidFill>
              </a:rPr>
              <a:t>S</a:t>
            </a:r>
            <a:r>
              <a:rPr lang="en-US" sz="1400" dirty="0" smtClean="0">
                <a:solidFill>
                  <a:srgbClr val="1F497D"/>
                </a:solidFill>
              </a:rPr>
              <a:t>uccessful TCP Connection</a:t>
            </a:r>
          </a:p>
          <a:p>
            <a:r>
              <a:rPr lang="en-US" sz="1400" dirty="0" smtClean="0">
                <a:solidFill>
                  <a:srgbClr val="1F497D"/>
                </a:solidFill>
              </a:rPr>
              <a:t>Type in Telnet Window</a:t>
            </a:r>
            <a:r>
              <a:rPr lang="en-US" sz="1400" dirty="0">
                <a:solidFill>
                  <a:srgbClr val="1F497D"/>
                </a:solidFill>
              </a:rPr>
              <a:t>;</a:t>
            </a:r>
            <a:r>
              <a:rPr lang="en-US" sz="1400" dirty="0" smtClean="0">
                <a:solidFill>
                  <a:srgbClr val="1F497D"/>
                </a:solidFill>
              </a:rPr>
              <a:t> </a:t>
            </a:r>
            <a:r>
              <a:rPr lang="en-US" sz="1400" dirty="0">
                <a:solidFill>
                  <a:srgbClr val="1F497D"/>
                </a:solidFill>
              </a:rPr>
              <a:t>D</a:t>
            </a:r>
            <a:r>
              <a:rPr lang="en-US" sz="1400" dirty="0" smtClean="0">
                <a:solidFill>
                  <a:srgbClr val="1F497D"/>
                </a:solidFill>
              </a:rPr>
              <a:t>ata Appears on Serial Port </a:t>
            </a:r>
            <a:r>
              <a:rPr lang="en-US" sz="1400" dirty="0">
                <a:solidFill>
                  <a:srgbClr val="1F497D"/>
                </a:solidFill>
              </a:rPr>
              <a:t>W</a:t>
            </a:r>
            <a:r>
              <a:rPr lang="en-US" sz="1400" dirty="0" smtClean="0">
                <a:solidFill>
                  <a:srgbClr val="1F497D"/>
                </a:solidFill>
              </a:rPr>
              <a:t>indow &amp; Vice </a:t>
            </a:r>
            <a:r>
              <a:rPr lang="en-US" sz="1400" dirty="0">
                <a:solidFill>
                  <a:srgbClr val="1F497D"/>
                </a:solidFill>
              </a:rPr>
              <a:t>V</a:t>
            </a:r>
            <a:r>
              <a:rPr lang="en-US" sz="1400" dirty="0" smtClean="0">
                <a:solidFill>
                  <a:srgbClr val="1F497D"/>
                </a:solidFill>
              </a:rPr>
              <a:t>ersa</a:t>
            </a:r>
          </a:p>
          <a:p>
            <a:r>
              <a:rPr lang="en-US" sz="1400" dirty="0" smtClean="0">
                <a:solidFill>
                  <a:srgbClr val="1F497D"/>
                </a:solidFill>
              </a:rPr>
              <a:t>Can Configure Module Remotely over </a:t>
            </a:r>
            <a:r>
              <a:rPr lang="en-US" sz="1400" dirty="0">
                <a:solidFill>
                  <a:srgbClr val="1F497D"/>
                </a:solidFill>
              </a:rPr>
              <a:t>T</a:t>
            </a:r>
            <a:r>
              <a:rPr lang="en-US" sz="1400" dirty="0" smtClean="0">
                <a:solidFill>
                  <a:srgbClr val="1F497D"/>
                </a:solidFill>
              </a:rPr>
              <a:t>elnet by </a:t>
            </a:r>
            <a:r>
              <a:rPr lang="en-US" sz="1400" dirty="0">
                <a:solidFill>
                  <a:srgbClr val="1F497D"/>
                </a:solidFill>
              </a:rPr>
              <a:t>E</a:t>
            </a:r>
            <a:r>
              <a:rPr lang="en-US" sz="1400" dirty="0" smtClean="0">
                <a:solidFill>
                  <a:srgbClr val="1F497D"/>
                </a:solidFill>
              </a:rPr>
              <a:t>ntering </a:t>
            </a:r>
            <a:r>
              <a:rPr lang="en-US" sz="1400" dirty="0">
                <a:solidFill>
                  <a:srgbClr val="1F497D"/>
                </a:solidFill>
              </a:rPr>
              <a:t>C</a:t>
            </a:r>
            <a:r>
              <a:rPr lang="en-US" sz="1400" dirty="0" smtClean="0">
                <a:solidFill>
                  <a:srgbClr val="1F497D"/>
                </a:solidFill>
              </a:rPr>
              <a:t>ommand </a:t>
            </a:r>
            <a:r>
              <a:rPr lang="en-US" sz="1400" dirty="0">
                <a:solidFill>
                  <a:srgbClr val="1F497D"/>
                </a:solidFill>
              </a:rPr>
              <a:t>M</a:t>
            </a:r>
            <a:r>
              <a:rPr lang="en-US" sz="1400" dirty="0" smtClean="0">
                <a:solidFill>
                  <a:srgbClr val="1F497D"/>
                </a:solidFill>
              </a:rPr>
              <a:t>ode</a:t>
            </a:r>
          </a:p>
        </p:txBody>
      </p:sp>
      <p:pic>
        <p:nvPicPr>
          <p:cNvPr id="41989" name="Picture 1"/>
          <p:cNvPicPr>
            <a:picLocks noChangeAspect="1"/>
          </p:cNvPicPr>
          <p:nvPr/>
        </p:nvPicPr>
        <p:blipFill>
          <a:blip r:embed="rId3" cstate="print"/>
          <a:srcRect/>
          <a:stretch>
            <a:fillRect/>
          </a:stretch>
        </p:blipFill>
        <p:spPr bwMode="auto">
          <a:xfrm>
            <a:off x="5081588" y="1316947"/>
            <a:ext cx="3605212" cy="2112053"/>
          </a:xfrm>
          <a:prstGeom prst="rect">
            <a:avLst/>
          </a:prstGeom>
          <a:noFill/>
          <a:ln w="9525">
            <a:noFill/>
            <a:miter lim="800000"/>
            <a:headEnd/>
            <a:tailEnd/>
          </a:ln>
        </p:spPr>
      </p:pic>
      <p:pic>
        <p:nvPicPr>
          <p:cNvPr id="41990" name="Picture 2"/>
          <p:cNvPicPr>
            <a:picLocks noChangeAspect="1"/>
          </p:cNvPicPr>
          <p:nvPr/>
        </p:nvPicPr>
        <p:blipFill>
          <a:blip r:embed="rId4" cstate="print"/>
          <a:srcRect/>
          <a:stretch>
            <a:fillRect/>
          </a:stretch>
        </p:blipFill>
        <p:spPr bwMode="auto">
          <a:xfrm>
            <a:off x="5075238" y="3626263"/>
            <a:ext cx="3611562" cy="2303005"/>
          </a:xfrm>
          <a:prstGeom prst="rect">
            <a:avLst/>
          </a:prstGeom>
          <a:solidFill>
            <a:schemeClr val="bg1"/>
          </a:solidFill>
          <a:ln w="9525">
            <a:noFill/>
            <a:miter lim="800000"/>
            <a:headEnd/>
            <a:tailEnd/>
          </a:ln>
        </p:spPr>
      </p:pic>
      <p:sp>
        <p:nvSpPr>
          <p:cNvPr id="2" name="Line Callout 1 1"/>
          <p:cNvSpPr/>
          <p:nvPr/>
        </p:nvSpPr>
        <p:spPr>
          <a:xfrm>
            <a:off x="5867400" y="4114800"/>
            <a:ext cx="1295400" cy="609600"/>
          </a:xfrm>
          <a:prstGeom prst="borderCallout1">
            <a:avLst>
              <a:gd name="adj1" fmla="val 78560"/>
              <a:gd name="adj2" fmla="val 291"/>
              <a:gd name="adj3" fmla="val -14773"/>
              <a:gd name="adj4" fmla="val -376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urier New" pitchFamily="49" charset="0"/>
                <a:cs typeface="Courier New" pitchFamily="49" charset="0"/>
              </a:rPr>
              <a:t>*HELLO*</a:t>
            </a:r>
            <a:endParaRPr lang="en-US"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38763799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t>Lab 2: TCP modes</a:t>
            </a:r>
          </a:p>
        </p:txBody>
      </p:sp>
      <p:sp>
        <p:nvSpPr>
          <p:cNvPr id="3" name="Content Placeholder 2"/>
          <p:cNvSpPr>
            <a:spLocks noGrp="1"/>
          </p:cNvSpPr>
          <p:nvPr>
            <p:ph idx="1"/>
          </p:nvPr>
        </p:nvSpPr>
        <p:spPr/>
        <p:txBody>
          <a:bodyPr>
            <a:normAutofit/>
          </a:bodyPr>
          <a:lstStyle/>
          <a:p>
            <a:pPr>
              <a:defRPr/>
            </a:pPr>
            <a:r>
              <a:rPr lang="en-US" sz="2400" dirty="0" smtClean="0">
                <a:solidFill>
                  <a:srgbClr val="1F497D"/>
                </a:solidFill>
              </a:rPr>
              <a:t>Module Supports Three TCP Modes</a:t>
            </a:r>
          </a:p>
          <a:p>
            <a:pPr lvl="1">
              <a:defRPr/>
            </a:pPr>
            <a:r>
              <a:rPr lang="en-US" sz="2000" dirty="0" smtClean="0"/>
              <a:t>TCP client &amp; server mode</a:t>
            </a:r>
          </a:p>
          <a:p>
            <a:pPr lvl="2">
              <a:defRPr/>
            </a:pPr>
            <a:r>
              <a:rPr lang="en-US" sz="1600" dirty="0" smtClean="0"/>
              <a:t>Default mode initiates &amp; accepts TCP connections</a:t>
            </a:r>
          </a:p>
          <a:p>
            <a:pPr lvl="2">
              <a:defRPr/>
            </a:pPr>
            <a:r>
              <a:rPr lang="en-US" sz="1600" dirty="0" smtClean="0"/>
              <a:t>Currently supports one active connection at a time</a:t>
            </a:r>
          </a:p>
          <a:p>
            <a:pPr lvl="2">
              <a:defRPr/>
            </a:pPr>
            <a:r>
              <a:rPr lang="en-US" sz="1600" dirty="0" smtClean="0"/>
              <a:t>Concurrent TCP connections supported in future</a:t>
            </a:r>
          </a:p>
          <a:p>
            <a:pPr lvl="1">
              <a:defRPr/>
            </a:pPr>
            <a:r>
              <a:rPr lang="en-US" sz="2000" dirty="0" smtClean="0"/>
              <a:t>TCP client ONLY mode </a:t>
            </a:r>
          </a:p>
          <a:p>
            <a:pPr lvl="2">
              <a:defRPr/>
            </a:pPr>
            <a:r>
              <a:rPr lang="en-US" sz="1600" dirty="0" smtClean="0"/>
              <a:t>ONLY initiates TCP connections; cannot accept incoming connections</a:t>
            </a:r>
          </a:p>
          <a:p>
            <a:pPr lvl="1">
              <a:defRPr/>
            </a:pPr>
            <a:r>
              <a:rPr lang="en-US" sz="2000" dirty="0" smtClean="0"/>
              <a:t>Secure mode </a:t>
            </a:r>
          </a:p>
          <a:p>
            <a:pPr lvl="2">
              <a:defRPr/>
            </a:pPr>
            <a:r>
              <a:rPr lang="en-US" sz="1600" dirty="0" smtClean="0"/>
              <a:t>ONLY receives packets from host that matches stored host </a:t>
            </a:r>
            <a:br>
              <a:rPr lang="en-US" sz="1600" dirty="0" smtClean="0"/>
            </a:br>
            <a:r>
              <a:rPr lang="en-US" sz="1600" dirty="0" smtClean="0"/>
              <a:t>IP address</a:t>
            </a:r>
            <a:endParaRPr lang="en-US" sz="1400" dirty="0" smtClean="0"/>
          </a:p>
          <a:p>
            <a:pPr marL="457200" lvl="1" indent="0" algn="ctr">
              <a:buFontTx/>
              <a:buNone/>
              <a:defRPr/>
            </a:pPr>
            <a:endParaRPr lang="en-US" sz="1600" dirty="0" smtClean="0">
              <a:solidFill>
                <a:schemeClr val="accent2"/>
              </a:solidFill>
            </a:endParaRPr>
          </a:p>
          <a:p>
            <a:pPr marL="457200" lvl="1" indent="0" algn="ctr">
              <a:buFontTx/>
              <a:buNone/>
              <a:defRPr/>
            </a:pPr>
            <a:endParaRPr lang="en-US" sz="1600" dirty="0">
              <a:solidFill>
                <a:schemeClr val="accent2"/>
              </a:solidFill>
            </a:endParaRPr>
          </a:p>
          <a:p>
            <a:pPr marL="457200" lvl="1" indent="0" algn="ctr">
              <a:buFontTx/>
              <a:buNone/>
              <a:defRPr/>
            </a:pPr>
            <a:r>
              <a:rPr lang="en-US" sz="1600" b="1" dirty="0" smtClean="0">
                <a:solidFill>
                  <a:schemeClr val="accent2"/>
                </a:solidFill>
              </a:rPr>
              <a:t>TIP: Refer to User </a:t>
            </a:r>
            <a:r>
              <a:rPr lang="en-US" sz="1600" b="1" dirty="0">
                <a:solidFill>
                  <a:schemeClr val="accent2"/>
                </a:solidFill>
              </a:rPr>
              <a:t>M</a:t>
            </a:r>
            <a:r>
              <a:rPr lang="en-US" sz="1600" b="1" dirty="0" smtClean="0">
                <a:solidFill>
                  <a:schemeClr val="accent2"/>
                </a:solidFill>
              </a:rPr>
              <a:t>anual for More Details on TCP Modes</a:t>
            </a:r>
            <a:endParaRPr lang="en-US" sz="1600" b="1" dirty="0">
              <a:solidFill>
                <a:schemeClr val="accent2"/>
              </a:solidFill>
            </a:endParaRPr>
          </a:p>
        </p:txBody>
      </p:sp>
    </p:spTree>
    <p:extLst>
      <p:ext uri="{BB962C8B-B14F-4D97-AF65-F5344CB8AC3E}">
        <p14:creationId xmlns:p14="http://schemas.microsoft.com/office/powerpoint/2010/main" val="35635739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z="2400" dirty="0" smtClean="0"/>
              <a:t>Lab 2: TCP Client Mode</a:t>
            </a:r>
          </a:p>
        </p:txBody>
      </p:sp>
      <p:sp>
        <p:nvSpPr>
          <p:cNvPr id="41987" name="Content Placeholder 2"/>
          <p:cNvSpPr>
            <a:spLocks noGrp="1"/>
          </p:cNvSpPr>
          <p:nvPr>
            <p:ph idx="1"/>
          </p:nvPr>
        </p:nvSpPr>
        <p:spPr>
          <a:xfrm>
            <a:off x="468312" y="1268413"/>
            <a:ext cx="4865687" cy="4968875"/>
          </a:xfrm>
        </p:spPr>
        <p:txBody>
          <a:bodyPr>
            <a:normAutofit/>
          </a:bodyPr>
          <a:lstStyle/>
          <a:p>
            <a:pPr>
              <a:defRPr/>
            </a:pPr>
            <a:r>
              <a:rPr lang="en-US" sz="1600" dirty="0"/>
              <a:t>Set </a:t>
            </a:r>
            <a:r>
              <a:rPr lang="en-US" sz="1600" dirty="0" smtClean="0"/>
              <a:t>Up Module </a:t>
            </a:r>
            <a:r>
              <a:rPr lang="en-US" sz="1600" dirty="0"/>
              <a:t>in </a:t>
            </a:r>
            <a:r>
              <a:rPr lang="en-US" sz="1600" dirty="0" smtClean="0"/>
              <a:t>TCP Client Mode</a:t>
            </a:r>
            <a:endParaRPr lang="en-US" sz="1600" dirty="0"/>
          </a:p>
          <a:p>
            <a:pPr lvl="1">
              <a:defRPr/>
            </a:pPr>
            <a:r>
              <a:rPr lang="en-US" sz="1400" b="1" dirty="0"/>
              <a:t>set </a:t>
            </a:r>
            <a:r>
              <a:rPr lang="en-US" sz="1400" b="1" dirty="0" err="1"/>
              <a:t>ip</a:t>
            </a:r>
            <a:r>
              <a:rPr lang="en-US" sz="1400" b="1" dirty="0"/>
              <a:t> proto 8</a:t>
            </a:r>
          </a:p>
          <a:p>
            <a:pPr lvl="1">
              <a:defRPr/>
            </a:pPr>
            <a:r>
              <a:rPr lang="en-US" sz="1400" b="1" dirty="0" smtClean="0"/>
              <a:t>save &amp; reboot</a:t>
            </a:r>
            <a:endParaRPr lang="en-US" sz="1600" dirty="0"/>
          </a:p>
          <a:p>
            <a:pPr marL="514350" indent="-457200">
              <a:defRPr/>
            </a:pPr>
            <a:r>
              <a:rPr lang="en-US" sz="1600" dirty="0"/>
              <a:t>Open </a:t>
            </a:r>
            <a:r>
              <a:rPr lang="en-US" sz="1600" dirty="0" smtClean="0"/>
              <a:t>New </a:t>
            </a:r>
            <a:r>
              <a:rPr lang="en-US" sz="1600" dirty="0"/>
              <a:t>T</a:t>
            </a:r>
            <a:r>
              <a:rPr lang="en-US" sz="1600" dirty="0" smtClean="0"/>
              <a:t>elnet </a:t>
            </a:r>
            <a:r>
              <a:rPr lang="en-US" sz="1600" dirty="0"/>
              <a:t>C</a:t>
            </a:r>
            <a:r>
              <a:rPr lang="en-US" sz="1600" dirty="0" smtClean="0"/>
              <a:t>onnection </a:t>
            </a:r>
            <a:r>
              <a:rPr lang="en-US" sz="1600" dirty="0"/>
              <a:t>to </a:t>
            </a:r>
            <a:r>
              <a:rPr lang="en-US" sz="1600" dirty="0" smtClean="0"/>
              <a:t>Module </a:t>
            </a:r>
            <a:r>
              <a:rPr lang="en-US" sz="1600" dirty="0"/>
              <a:t>from </a:t>
            </a:r>
            <a:r>
              <a:rPr lang="en-US" sz="1600" dirty="0" err="1" smtClean="0"/>
              <a:t>Tera</a:t>
            </a:r>
            <a:r>
              <a:rPr lang="en-US" sz="1600" dirty="0" smtClean="0"/>
              <a:t> Term</a:t>
            </a:r>
            <a:endParaRPr lang="en-US" sz="1600" dirty="0"/>
          </a:p>
          <a:p>
            <a:pPr marL="514350" indent="-457200">
              <a:defRPr/>
            </a:pPr>
            <a:r>
              <a:rPr lang="en-US" sz="1600" dirty="0"/>
              <a:t>S</a:t>
            </a:r>
            <a:r>
              <a:rPr lang="en-US" sz="1600" dirty="0" smtClean="0"/>
              <a:t>econd </a:t>
            </a:r>
            <a:r>
              <a:rPr lang="en-US" sz="1600" dirty="0"/>
              <a:t>C</a:t>
            </a:r>
            <a:r>
              <a:rPr lang="en-US" sz="1600" dirty="0" smtClean="0"/>
              <a:t>onnection Is Refused</a:t>
            </a:r>
            <a:br>
              <a:rPr lang="en-US" sz="1600" dirty="0" smtClean="0"/>
            </a:br>
            <a:r>
              <a:rPr lang="en-US" sz="1600" dirty="0" smtClean="0"/>
              <a:t>Indicating </a:t>
            </a:r>
            <a:r>
              <a:rPr lang="en-US" sz="1600" dirty="0" err="1" smtClean="0"/>
              <a:t>TCP_Client</a:t>
            </a:r>
            <a:r>
              <a:rPr lang="en-US" sz="1600" dirty="0" smtClean="0"/>
              <a:t> </a:t>
            </a:r>
            <a:r>
              <a:rPr lang="en-US" sz="1600" dirty="0"/>
              <a:t>M</a:t>
            </a:r>
            <a:r>
              <a:rPr lang="en-US" sz="1600" dirty="0" smtClean="0"/>
              <a:t>ode </a:t>
            </a:r>
            <a:r>
              <a:rPr lang="en-US" sz="1600" dirty="0"/>
              <a:t>W</a:t>
            </a:r>
            <a:r>
              <a:rPr lang="en-US" sz="1600" dirty="0" smtClean="0"/>
              <a:t>orks </a:t>
            </a:r>
            <a:r>
              <a:rPr lang="en-US" sz="1600" dirty="0"/>
              <a:t>C</a:t>
            </a:r>
            <a:r>
              <a:rPr lang="en-US" sz="1600" dirty="0" smtClean="0"/>
              <a:t>orrectly</a:t>
            </a:r>
            <a:endParaRPr lang="en-US" sz="16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1447800"/>
            <a:ext cx="2843744" cy="21383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32597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dirty="0" smtClean="0"/>
              <a:t>Lab 2: Auto-Connect Feature</a:t>
            </a:r>
          </a:p>
        </p:txBody>
      </p:sp>
      <p:sp>
        <p:nvSpPr>
          <p:cNvPr id="11267" name="Content Placeholder 2"/>
          <p:cNvSpPr>
            <a:spLocks noGrp="1"/>
          </p:cNvSpPr>
          <p:nvPr>
            <p:ph idx="1"/>
          </p:nvPr>
        </p:nvSpPr>
        <p:spPr>
          <a:xfrm>
            <a:off x="457200" y="1371600"/>
            <a:ext cx="8229600" cy="4876800"/>
          </a:xfrm>
        </p:spPr>
        <p:txBody>
          <a:bodyPr>
            <a:normAutofit/>
          </a:bodyPr>
          <a:lstStyle/>
          <a:p>
            <a:pPr>
              <a:defRPr/>
            </a:pPr>
            <a:r>
              <a:rPr lang="en-US" sz="1600" dirty="0" smtClean="0">
                <a:solidFill>
                  <a:srgbClr val="1F497D"/>
                </a:solidFill>
              </a:rPr>
              <a:t>Module </a:t>
            </a:r>
            <a:r>
              <a:rPr lang="en-US" sz="1600" dirty="0">
                <a:solidFill>
                  <a:srgbClr val="1F497D"/>
                </a:solidFill>
              </a:rPr>
              <a:t>C</a:t>
            </a:r>
            <a:r>
              <a:rPr lang="en-US" sz="1600" dirty="0" smtClean="0">
                <a:solidFill>
                  <a:srgbClr val="1F497D"/>
                </a:solidFill>
              </a:rPr>
              <a:t>an Automatically </a:t>
            </a:r>
            <a:r>
              <a:rPr lang="en-US" sz="1600" dirty="0">
                <a:solidFill>
                  <a:srgbClr val="1F497D"/>
                </a:solidFill>
              </a:rPr>
              <a:t>O</a:t>
            </a:r>
            <a:r>
              <a:rPr lang="en-US" sz="1600" dirty="0" smtClean="0">
                <a:solidFill>
                  <a:srgbClr val="1F497D"/>
                </a:solidFill>
              </a:rPr>
              <a:t>pen TCP </a:t>
            </a:r>
            <a:r>
              <a:rPr lang="en-US" sz="1600" dirty="0">
                <a:solidFill>
                  <a:srgbClr val="1F497D"/>
                </a:solidFill>
              </a:rPr>
              <a:t>C</a:t>
            </a:r>
            <a:r>
              <a:rPr lang="en-US" sz="1600" dirty="0" smtClean="0">
                <a:solidFill>
                  <a:srgbClr val="1F497D"/>
                </a:solidFill>
              </a:rPr>
              <a:t>onnection to </a:t>
            </a:r>
            <a:r>
              <a:rPr lang="en-US" sz="1600" dirty="0">
                <a:solidFill>
                  <a:srgbClr val="1F497D"/>
                </a:solidFill>
              </a:rPr>
              <a:t>R</a:t>
            </a:r>
            <a:r>
              <a:rPr lang="en-US" sz="1600" dirty="0" smtClean="0">
                <a:solidFill>
                  <a:srgbClr val="1F497D"/>
                </a:solidFill>
              </a:rPr>
              <a:t>emote </a:t>
            </a:r>
            <a:r>
              <a:rPr lang="en-US" sz="1600" dirty="0">
                <a:solidFill>
                  <a:srgbClr val="1F497D"/>
                </a:solidFill>
              </a:rPr>
              <a:t>H</a:t>
            </a:r>
            <a:r>
              <a:rPr lang="en-US" sz="1600" dirty="0" smtClean="0">
                <a:solidFill>
                  <a:srgbClr val="1F497D"/>
                </a:solidFill>
              </a:rPr>
              <a:t>ost </a:t>
            </a:r>
            <a:br>
              <a:rPr lang="en-US" sz="1600" dirty="0" smtClean="0">
                <a:solidFill>
                  <a:srgbClr val="1F497D"/>
                </a:solidFill>
              </a:rPr>
            </a:br>
            <a:r>
              <a:rPr lang="en-US" sz="1600" dirty="0" smtClean="0">
                <a:solidFill>
                  <a:srgbClr val="1F497D"/>
                </a:solidFill>
              </a:rPr>
              <a:t>on Power Up or Waking from Sleep</a:t>
            </a:r>
          </a:p>
          <a:p>
            <a:pPr>
              <a:defRPr/>
            </a:pPr>
            <a:r>
              <a:rPr lang="en-US" sz="1600" dirty="0" smtClean="0">
                <a:solidFill>
                  <a:srgbClr val="1F497D"/>
                </a:solidFill>
              </a:rPr>
              <a:t>Auto-Connect Controlled by </a:t>
            </a:r>
            <a:r>
              <a:rPr lang="en-US" sz="1600" dirty="0" err="1" smtClean="0">
                <a:solidFill>
                  <a:srgbClr val="1F497D"/>
                </a:solidFill>
              </a:rPr>
              <a:t>autoconn</a:t>
            </a:r>
            <a:r>
              <a:rPr lang="en-US" sz="1600" dirty="0" smtClean="0">
                <a:solidFill>
                  <a:srgbClr val="1F497D"/>
                </a:solidFill>
              </a:rPr>
              <a:t> Setting</a:t>
            </a:r>
          </a:p>
          <a:p>
            <a:pPr lvl="1">
              <a:defRPr/>
            </a:pPr>
            <a:r>
              <a:rPr lang="en-US" sz="1200" b="1" dirty="0"/>
              <a:t>s</a:t>
            </a:r>
            <a:r>
              <a:rPr lang="en-US" sz="1200" b="1" dirty="0" smtClean="0"/>
              <a:t>et sys auto 1</a:t>
            </a:r>
            <a:r>
              <a:rPr lang="en-US" sz="1200" dirty="0" smtClean="0"/>
              <a:t>		// Attempts to open TCP connection immediately once only</a:t>
            </a:r>
          </a:p>
          <a:p>
            <a:pPr lvl="1">
              <a:defRPr/>
            </a:pPr>
            <a:r>
              <a:rPr lang="en-US" sz="1200" b="1" dirty="0"/>
              <a:t>s</a:t>
            </a:r>
            <a:r>
              <a:rPr lang="en-US" sz="1200" b="1" dirty="0" smtClean="0"/>
              <a:t>et sys auto</a:t>
            </a:r>
            <a:r>
              <a:rPr lang="en-US" sz="1200" dirty="0" smtClean="0"/>
              <a:t> &lt;</a:t>
            </a:r>
            <a:r>
              <a:rPr lang="en-US" sz="1200" i="1" dirty="0" smtClean="0"/>
              <a:t>value</a:t>
            </a:r>
            <a:r>
              <a:rPr lang="en-US" sz="1200" dirty="0" smtClean="0"/>
              <a:t>&gt;	// Attempts to open TCP connection every &lt;</a:t>
            </a:r>
            <a:r>
              <a:rPr lang="en-US" sz="1200" i="1" dirty="0" smtClean="0"/>
              <a:t>value</a:t>
            </a:r>
            <a:r>
              <a:rPr lang="en-US" sz="1200" dirty="0" smtClean="0"/>
              <a:t>&gt; seconds</a:t>
            </a:r>
          </a:p>
          <a:p>
            <a:pPr lvl="1">
              <a:defRPr/>
            </a:pPr>
            <a:r>
              <a:rPr lang="en-US" sz="1200" b="1" dirty="0" smtClean="0"/>
              <a:t>set </a:t>
            </a:r>
            <a:r>
              <a:rPr lang="en-US" sz="1200" b="1" dirty="0"/>
              <a:t>sys auto </a:t>
            </a:r>
            <a:r>
              <a:rPr lang="en-US" sz="1200" b="1" dirty="0" smtClean="0"/>
              <a:t>255</a:t>
            </a:r>
            <a:r>
              <a:rPr lang="en-US" sz="1200" dirty="0" smtClean="0"/>
              <a:t>	// </a:t>
            </a:r>
            <a:r>
              <a:rPr lang="en-US" sz="1200" dirty="0"/>
              <a:t>Attempts to open TCP </a:t>
            </a:r>
            <a:r>
              <a:rPr lang="en-US" sz="1200" dirty="0" smtClean="0"/>
              <a:t>connection once &amp; go back to sleep  immediately </a:t>
            </a:r>
            <a:br>
              <a:rPr lang="en-US" sz="1200" dirty="0" smtClean="0"/>
            </a:br>
            <a:r>
              <a:rPr lang="en-US" sz="1200" dirty="0" smtClean="0"/>
              <a:t>			// when connection is closed</a:t>
            </a:r>
          </a:p>
          <a:p>
            <a:pPr>
              <a:defRPr/>
            </a:pPr>
            <a:r>
              <a:rPr lang="en-US" sz="1600" dirty="0" smtClean="0">
                <a:solidFill>
                  <a:srgbClr val="1F497D"/>
                </a:solidFill>
              </a:rPr>
              <a:t>Auto-Connect </a:t>
            </a:r>
            <a:r>
              <a:rPr lang="en-US" sz="1600" dirty="0">
                <a:solidFill>
                  <a:srgbClr val="1F497D"/>
                </a:solidFill>
              </a:rPr>
              <a:t>R</a:t>
            </a:r>
            <a:r>
              <a:rPr lang="en-US" sz="1600" dirty="0" smtClean="0">
                <a:solidFill>
                  <a:srgbClr val="1F497D"/>
                </a:solidFill>
              </a:rPr>
              <a:t>equires Module to Store Remote </a:t>
            </a:r>
            <a:r>
              <a:rPr lang="en-US" sz="1600" dirty="0">
                <a:solidFill>
                  <a:srgbClr val="1F497D"/>
                </a:solidFill>
              </a:rPr>
              <a:t>H</a:t>
            </a:r>
            <a:r>
              <a:rPr lang="en-US" sz="1600" dirty="0" smtClean="0">
                <a:solidFill>
                  <a:srgbClr val="1F497D"/>
                </a:solidFill>
              </a:rPr>
              <a:t>ost’s IP Address &amp; </a:t>
            </a:r>
            <a:r>
              <a:rPr lang="en-US" sz="1600" dirty="0">
                <a:solidFill>
                  <a:srgbClr val="1F497D"/>
                </a:solidFill>
              </a:rPr>
              <a:t>P</a:t>
            </a:r>
            <a:r>
              <a:rPr lang="en-US" sz="1600" dirty="0" smtClean="0">
                <a:solidFill>
                  <a:srgbClr val="1F497D"/>
                </a:solidFill>
              </a:rPr>
              <a:t>ort #</a:t>
            </a:r>
          </a:p>
          <a:p>
            <a:pPr lvl="1">
              <a:defRPr/>
            </a:pPr>
            <a:r>
              <a:rPr lang="en-US" sz="1200" b="1" dirty="0"/>
              <a:t>s</a:t>
            </a:r>
            <a:r>
              <a:rPr lang="en-US" sz="1200" b="1" dirty="0" smtClean="0"/>
              <a:t>et </a:t>
            </a:r>
            <a:r>
              <a:rPr lang="en-US" sz="1200" b="1" dirty="0" err="1" smtClean="0"/>
              <a:t>ip</a:t>
            </a:r>
            <a:r>
              <a:rPr lang="en-US" sz="1200" b="1" dirty="0" smtClean="0"/>
              <a:t> host </a:t>
            </a:r>
            <a:r>
              <a:rPr lang="en-US" sz="1200" dirty="0" smtClean="0"/>
              <a:t>&lt;</a:t>
            </a:r>
            <a:r>
              <a:rPr lang="en-US" sz="1200" i="1" dirty="0" smtClean="0"/>
              <a:t>host IP address</a:t>
            </a:r>
            <a:r>
              <a:rPr lang="en-US" sz="1200" dirty="0" smtClean="0"/>
              <a:t>&gt;</a:t>
            </a:r>
          </a:p>
          <a:p>
            <a:pPr lvl="1">
              <a:defRPr/>
            </a:pPr>
            <a:r>
              <a:rPr lang="en-US" sz="1200" b="1" dirty="0"/>
              <a:t>s</a:t>
            </a:r>
            <a:r>
              <a:rPr lang="en-US" sz="1200" b="1" dirty="0" smtClean="0"/>
              <a:t>et </a:t>
            </a:r>
            <a:r>
              <a:rPr lang="en-US" sz="1200" b="1" dirty="0" err="1" smtClean="0"/>
              <a:t>ip</a:t>
            </a:r>
            <a:r>
              <a:rPr lang="en-US" sz="1200" b="1" dirty="0" smtClean="0"/>
              <a:t> remote </a:t>
            </a:r>
            <a:r>
              <a:rPr lang="en-US" sz="1200" dirty="0" smtClean="0"/>
              <a:t>&lt;</a:t>
            </a:r>
            <a:r>
              <a:rPr lang="en-US" sz="1200" i="1" dirty="0" smtClean="0"/>
              <a:t>port</a:t>
            </a:r>
            <a:r>
              <a:rPr lang="en-US" sz="1200" dirty="0" smtClean="0"/>
              <a:t>&gt;</a:t>
            </a:r>
          </a:p>
          <a:p>
            <a:pPr>
              <a:defRPr/>
            </a:pPr>
            <a:r>
              <a:rPr lang="en-US" sz="1600" dirty="0" smtClean="0">
                <a:solidFill>
                  <a:srgbClr val="1F497D"/>
                </a:solidFill>
              </a:rPr>
              <a:t>Once TCP Connection </a:t>
            </a:r>
            <a:r>
              <a:rPr lang="en-US" sz="1600" dirty="0">
                <a:solidFill>
                  <a:srgbClr val="1F497D"/>
                </a:solidFill>
              </a:rPr>
              <a:t>I</a:t>
            </a:r>
            <a:r>
              <a:rPr lang="en-US" sz="1600" dirty="0" smtClean="0">
                <a:solidFill>
                  <a:srgbClr val="1F497D"/>
                </a:solidFill>
              </a:rPr>
              <a:t>s </a:t>
            </a:r>
            <a:r>
              <a:rPr lang="en-US" sz="1600" dirty="0">
                <a:solidFill>
                  <a:srgbClr val="1F497D"/>
                </a:solidFill>
              </a:rPr>
              <a:t>O</a:t>
            </a:r>
            <a:r>
              <a:rPr lang="en-US" sz="1600" dirty="0" smtClean="0">
                <a:solidFill>
                  <a:srgbClr val="1F497D"/>
                </a:solidFill>
              </a:rPr>
              <a:t>pened, It </a:t>
            </a:r>
            <a:r>
              <a:rPr lang="en-US" sz="1600" dirty="0">
                <a:solidFill>
                  <a:srgbClr val="1F497D"/>
                </a:solidFill>
              </a:rPr>
              <a:t>C</a:t>
            </a:r>
            <a:r>
              <a:rPr lang="en-US" sz="1600" dirty="0" smtClean="0">
                <a:solidFill>
                  <a:srgbClr val="1F497D"/>
                </a:solidFill>
              </a:rPr>
              <a:t>an </a:t>
            </a:r>
            <a:r>
              <a:rPr lang="en-US" sz="1600" dirty="0">
                <a:solidFill>
                  <a:srgbClr val="1F497D"/>
                </a:solidFill>
              </a:rPr>
              <a:t>B</a:t>
            </a:r>
            <a:r>
              <a:rPr lang="en-US" sz="1600" dirty="0" smtClean="0">
                <a:solidFill>
                  <a:srgbClr val="1F497D"/>
                </a:solidFill>
              </a:rPr>
              <a:t>e Closed in Several </a:t>
            </a:r>
            <a:r>
              <a:rPr lang="en-US" sz="1600" dirty="0">
                <a:solidFill>
                  <a:srgbClr val="1F497D"/>
                </a:solidFill>
              </a:rPr>
              <a:t>W</a:t>
            </a:r>
            <a:r>
              <a:rPr lang="en-US" sz="1600" dirty="0" smtClean="0">
                <a:solidFill>
                  <a:srgbClr val="1F497D"/>
                </a:solidFill>
              </a:rPr>
              <a:t>ays</a:t>
            </a:r>
          </a:p>
          <a:p>
            <a:pPr lvl="1">
              <a:defRPr/>
            </a:pPr>
            <a:r>
              <a:rPr lang="en-US" sz="1200" b="1" dirty="0" smtClean="0"/>
              <a:t>close </a:t>
            </a:r>
            <a:r>
              <a:rPr lang="en-US" sz="1200" dirty="0" smtClean="0"/>
              <a:t>command</a:t>
            </a:r>
          </a:p>
          <a:p>
            <a:pPr lvl="1">
              <a:defRPr/>
            </a:pPr>
            <a:r>
              <a:rPr lang="en-US" sz="1200" dirty="0" smtClean="0"/>
              <a:t>Idle timer</a:t>
            </a:r>
          </a:p>
          <a:p>
            <a:pPr lvl="1">
              <a:defRPr/>
            </a:pPr>
            <a:r>
              <a:rPr lang="en-US" sz="1200" dirty="0"/>
              <a:t>R</a:t>
            </a:r>
            <a:r>
              <a:rPr lang="en-US" sz="1200" dirty="0" smtClean="0"/>
              <a:t>emote host</a:t>
            </a:r>
          </a:p>
          <a:p>
            <a:pPr>
              <a:defRPr/>
            </a:pPr>
            <a:r>
              <a:rPr lang="en-US" sz="1600" dirty="0" smtClean="0">
                <a:solidFill>
                  <a:srgbClr val="1F497D"/>
                </a:solidFill>
              </a:rPr>
              <a:t>Idle </a:t>
            </a:r>
            <a:r>
              <a:rPr lang="en-US" sz="1600" dirty="0">
                <a:solidFill>
                  <a:srgbClr val="1F497D"/>
                </a:solidFill>
              </a:rPr>
              <a:t>T</a:t>
            </a:r>
            <a:r>
              <a:rPr lang="en-US" sz="1600" dirty="0" smtClean="0">
                <a:solidFill>
                  <a:srgbClr val="1F497D"/>
                </a:solidFill>
              </a:rPr>
              <a:t>imer </a:t>
            </a:r>
            <a:r>
              <a:rPr lang="en-US" sz="1600" dirty="0">
                <a:solidFill>
                  <a:srgbClr val="1F497D"/>
                </a:solidFill>
              </a:rPr>
              <a:t>C</a:t>
            </a:r>
            <a:r>
              <a:rPr lang="en-US" sz="1600" dirty="0" smtClean="0">
                <a:solidFill>
                  <a:srgbClr val="1F497D"/>
                </a:solidFill>
              </a:rPr>
              <a:t>loses TCP </a:t>
            </a:r>
            <a:r>
              <a:rPr lang="en-US" sz="1600" dirty="0">
                <a:solidFill>
                  <a:srgbClr val="1F497D"/>
                </a:solidFill>
              </a:rPr>
              <a:t>C</a:t>
            </a:r>
            <a:r>
              <a:rPr lang="en-US" sz="1600" dirty="0" smtClean="0">
                <a:solidFill>
                  <a:srgbClr val="1F497D"/>
                </a:solidFill>
              </a:rPr>
              <a:t>onnection </a:t>
            </a:r>
            <a:r>
              <a:rPr lang="en-US" sz="1600" dirty="0">
                <a:solidFill>
                  <a:srgbClr val="1F497D"/>
                </a:solidFill>
              </a:rPr>
              <a:t>after P</a:t>
            </a:r>
            <a:r>
              <a:rPr lang="en-US" sz="1600" dirty="0" smtClean="0">
                <a:solidFill>
                  <a:srgbClr val="1F497D"/>
                </a:solidFill>
              </a:rPr>
              <a:t>reset # of </a:t>
            </a:r>
            <a:r>
              <a:rPr lang="en-US" sz="1600" dirty="0">
                <a:solidFill>
                  <a:srgbClr val="1F497D"/>
                </a:solidFill>
              </a:rPr>
              <a:t>S</a:t>
            </a:r>
            <a:r>
              <a:rPr lang="en-US" sz="1600" dirty="0" smtClean="0">
                <a:solidFill>
                  <a:srgbClr val="1F497D"/>
                </a:solidFill>
              </a:rPr>
              <a:t>econds of No </a:t>
            </a:r>
            <a:r>
              <a:rPr lang="en-US" sz="1600" dirty="0">
                <a:solidFill>
                  <a:srgbClr val="1F497D"/>
                </a:solidFill>
              </a:rPr>
              <a:t>A</a:t>
            </a:r>
            <a:r>
              <a:rPr lang="en-US" sz="1600" dirty="0" smtClean="0">
                <a:solidFill>
                  <a:srgbClr val="1F497D"/>
                </a:solidFill>
              </a:rPr>
              <a:t>ctivity </a:t>
            </a:r>
            <a:br>
              <a:rPr lang="en-US" sz="1600" dirty="0" smtClean="0">
                <a:solidFill>
                  <a:srgbClr val="1F497D"/>
                </a:solidFill>
              </a:rPr>
            </a:br>
            <a:r>
              <a:rPr lang="en-US" sz="1600" dirty="0" smtClean="0">
                <a:solidFill>
                  <a:srgbClr val="1F497D"/>
                </a:solidFill>
              </a:rPr>
              <a:t>(No </a:t>
            </a:r>
            <a:r>
              <a:rPr lang="en-US" sz="1600" dirty="0" err="1" smtClean="0">
                <a:solidFill>
                  <a:srgbClr val="1F497D"/>
                </a:solidFill>
              </a:rPr>
              <a:t>Tx</a:t>
            </a:r>
            <a:r>
              <a:rPr lang="en-US" sz="1600" dirty="0" smtClean="0">
                <a:solidFill>
                  <a:srgbClr val="1F497D"/>
                </a:solidFill>
              </a:rPr>
              <a:t> </a:t>
            </a:r>
            <a:r>
              <a:rPr lang="en-US" sz="1600" dirty="0">
                <a:solidFill>
                  <a:srgbClr val="1F497D"/>
                </a:solidFill>
              </a:rPr>
              <a:t>or </a:t>
            </a:r>
            <a:r>
              <a:rPr lang="en-US" sz="1600" dirty="0" smtClean="0">
                <a:solidFill>
                  <a:srgbClr val="1F497D"/>
                </a:solidFill>
              </a:rPr>
              <a:t>Rx) </a:t>
            </a:r>
            <a:r>
              <a:rPr lang="en-US" sz="1600" dirty="0">
                <a:solidFill>
                  <a:srgbClr val="1F497D"/>
                </a:solidFill>
              </a:rPr>
              <a:t>on the TCP L</a:t>
            </a:r>
            <a:r>
              <a:rPr lang="en-US" sz="1600" dirty="0" smtClean="0">
                <a:solidFill>
                  <a:srgbClr val="1F497D"/>
                </a:solidFill>
              </a:rPr>
              <a:t>ink</a:t>
            </a:r>
          </a:p>
          <a:p>
            <a:pPr lvl="1">
              <a:defRPr/>
            </a:pPr>
            <a:r>
              <a:rPr lang="en-US" sz="1200" b="1" dirty="0"/>
              <a:t>s</a:t>
            </a:r>
            <a:r>
              <a:rPr lang="en-US" sz="1200" b="1" dirty="0" smtClean="0"/>
              <a:t>et com idle </a:t>
            </a:r>
            <a:r>
              <a:rPr lang="en-US" sz="1200" dirty="0" smtClean="0"/>
              <a:t>&lt;</a:t>
            </a:r>
            <a:r>
              <a:rPr lang="en-US" sz="1200" i="1" dirty="0" smtClean="0"/>
              <a:t>value</a:t>
            </a:r>
            <a:r>
              <a:rPr lang="en-US" sz="1200" dirty="0" smtClean="0"/>
              <a:t>&gt;	//Closes the TCP connection after </a:t>
            </a:r>
            <a:r>
              <a:rPr lang="en-US" sz="1200" i="1" dirty="0" smtClean="0"/>
              <a:t>&lt;value&gt;</a:t>
            </a:r>
            <a:r>
              <a:rPr lang="en-US" sz="1200" dirty="0" smtClean="0"/>
              <a:t> seconds of inactivity</a:t>
            </a:r>
          </a:p>
          <a:p>
            <a:pPr marL="457200" lvl="1" indent="0">
              <a:buFontTx/>
              <a:buNone/>
              <a:defRPr/>
            </a:pPr>
            <a:endParaRPr lang="en-US" sz="1200" dirty="0" smtClean="0"/>
          </a:p>
        </p:txBody>
      </p:sp>
    </p:spTree>
    <p:extLst>
      <p:ext uri="{BB962C8B-B14F-4D97-AF65-F5344CB8AC3E}">
        <p14:creationId xmlns:p14="http://schemas.microsoft.com/office/powerpoint/2010/main" val="3135754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62000" y="3124200"/>
            <a:ext cx="7467600" cy="1447800"/>
          </a:xfrm>
        </p:spPr>
        <p:txBody>
          <a:bodyPr>
            <a:normAutofit/>
          </a:bodyPr>
          <a:lstStyle/>
          <a:p>
            <a:r>
              <a:rPr lang="en-US" sz="3600" b="0" dirty="0" smtClean="0"/>
              <a:t>Firmware</a:t>
            </a:r>
            <a:endParaRPr lang="en-US" sz="3600" b="0" dirty="0"/>
          </a:p>
        </p:txBody>
      </p:sp>
      <p:sp>
        <p:nvSpPr>
          <p:cNvPr id="7" name="Subtitle 6"/>
          <p:cNvSpPr>
            <a:spLocks noGrp="1"/>
          </p:cNvSpPr>
          <p:nvPr>
            <p:ph type="subTitle" idx="1"/>
          </p:nvPr>
        </p:nvSpPr>
        <p:spPr>
          <a:xfrm>
            <a:off x="2362200" y="4419600"/>
            <a:ext cx="4419600" cy="533400"/>
          </a:xfrm>
        </p:spPr>
        <p:txBody>
          <a:bodyPr/>
          <a:lstStyle/>
          <a:p>
            <a:r>
              <a:rPr lang="en-US" dirty="0" smtClean="0"/>
              <a:t>April, 2012</a:t>
            </a:r>
            <a:endParaRPr lang="en-US" dirty="0"/>
          </a:p>
        </p:txBody>
      </p:sp>
    </p:spTree>
    <p:extLst>
      <p:ext uri="{BB962C8B-B14F-4D97-AF65-F5344CB8AC3E}">
        <p14:creationId xmlns:p14="http://schemas.microsoft.com/office/powerpoint/2010/main" val="11807353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dirty="0" smtClean="0"/>
              <a:t>Lab 2: Auto Connect Feature (Timers)</a:t>
            </a:r>
          </a:p>
        </p:txBody>
      </p:sp>
      <p:sp>
        <p:nvSpPr>
          <p:cNvPr id="11267" name="Content Placeholder 2"/>
          <p:cNvSpPr>
            <a:spLocks noGrp="1"/>
          </p:cNvSpPr>
          <p:nvPr>
            <p:ph idx="1"/>
          </p:nvPr>
        </p:nvSpPr>
        <p:spPr>
          <a:xfrm>
            <a:off x="457200" y="1371600"/>
            <a:ext cx="4648200" cy="4876800"/>
          </a:xfrm>
        </p:spPr>
        <p:txBody>
          <a:bodyPr>
            <a:normAutofit/>
          </a:bodyPr>
          <a:lstStyle/>
          <a:p>
            <a:pPr>
              <a:defRPr/>
            </a:pPr>
            <a:r>
              <a:rPr lang="en-US" sz="1600" dirty="0" smtClean="0"/>
              <a:t>Module Attempts </a:t>
            </a:r>
            <a:r>
              <a:rPr lang="en-US" sz="1600" dirty="0"/>
              <a:t>a TCP </a:t>
            </a:r>
            <a:r>
              <a:rPr lang="en-US" sz="1600" dirty="0" smtClean="0"/>
              <a:t>Connection </a:t>
            </a:r>
            <a:r>
              <a:rPr lang="en-US" sz="1600" dirty="0"/>
              <a:t>E</a:t>
            </a:r>
            <a:r>
              <a:rPr lang="en-US" sz="1600" dirty="0" smtClean="0"/>
              <a:t>very </a:t>
            </a:r>
            <a:r>
              <a:rPr lang="en-US" sz="1600" dirty="0"/>
              <a:t>10 </a:t>
            </a:r>
            <a:r>
              <a:rPr lang="en-US" sz="1600" dirty="0" smtClean="0"/>
              <a:t>seconds, Drops Connection </a:t>
            </a:r>
            <a:r>
              <a:rPr lang="en-US" sz="1600" dirty="0"/>
              <a:t>after 3 </a:t>
            </a:r>
            <a:r>
              <a:rPr lang="en-US" sz="1600" dirty="0" smtClean="0"/>
              <a:t>seconds Inactivity</a:t>
            </a:r>
            <a:endParaRPr lang="en-US" sz="1600" dirty="0"/>
          </a:p>
          <a:p>
            <a:pPr lvl="1">
              <a:defRPr/>
            </a:pPr>
            <a:r>
              <a:rPr lang="en-US" sz="1600" b="1" dirty="0"/>
              <a:t>set </a:t>
            </a:r>
            <a:r>
              <a:rPr lang="en-US" sz="1600" b="1" dirty="0" err="1"/>
              <a:t>ip</a:t>
            </a:r>
            <a:r>
              <a:rPr lang="en-US" sz="1600" b="1" dirty="0"/>
              <a:t> host </a:t>
            </a:r>
            <a:r>
              <a:rPr lang="en-US" sz="1600" dirty="0" smtClean="0"/>
              <a:t>&lt;</a:t>
            </a:r>
            <a:r>
              <a:rPr lang="en-US" sz="1600" i="1" dirty="0" smtClean="0"/>
              <a:t>address</a:t>
            </a:r>
            <a:r>
              <a:rPr lang="en-US" sz="1600" dirty="0"/>
              <a:t>&gt;</a:t>
            </a:r>
          </a:p>
          <a:p>
            <a:pPr lvl="1">
              <a:defRPr/>
            </a:pPr>
            <a:r>
              <a:rPr lang="en-US" sz="1600" b="1" dirty="0"/>
              <a:t>set </a:t>
            </a:r>
            <a:r>
              <a:rPr lang="en-US" sz="1600" b="1" dirty="0" err="1"/>
              <a:t>ip</a:t>
            </a:r>
            <a:r>
              <a:rPr lang="en-US" sz="1600" b="1" dirty="0"/>
              <a:t> remote 5000</a:t>
            </a:r>
          </a:p>
          <a:p>
            <a:pPr lvl="1">
              <a:defRPr/>
            </a:pPr>
            <a:r>
              <a:rPr lang="en-US" sz="1600" b="1" dirty="0"/>
              <a:t>set sys auto 10</a:t>
            </a:r>
          </a:p>
          <a:p>
            <a:pPr lvl="1">
              <a:defRPr/>
            </a:pPr>
            <a:r>
              <a:rPr lang="en-US" sz="1600" b="1" dirty="0"/>
              <a:t>set </a:t>
            </a:r>
            <a:r>
              <a:rPr lang="en-US" sz="1600" b="1" dirty="0" err="1"/>
              <a:t>comm</a:t>
            </a:r>
            <a:r>
              <a:rPr lang="en-US" sz="1600" b="1" dirty="0"/>
              <a:t> idle 3</a:t>
            </a:r>
          </a:p>
          <a:p>
            <a:pPr lvl="1">
              <a:defRPr/>
            </a:pPr>
            <a:r>
              <a:rPr lang="en-US" sz="1600" b="1" dirty="0" smtClean="0"/>
              <a:t>save</a:t>
            </a:r>
            <a:endParaRPr lang="en-US" sz="1600" b="1" dirty="0"/>
          </a:p>
          <a:p>
            <a:pPr lvl="1">
              <a:defRPr/>
            </a:pPr>
            <a:r>
              <a:rPr lang="en-US" sz="1600" b="1" dirty="0"/>
              <a:t>r</a:t>
            </a:r>
            <a:r>
              <a:rPr lang="en-US" sz="1600" b="1" dirty="0" smtClean="0"/>
              <a:t>eboot </a:t>
            </a:r>
            <a:endParaRPr lang="en-US" sz="1600" dirty="0"/>
          </a:p>
          <a:p>
            <a:pPr>
              <a:defRPr/>
            </a:pPr>
            <a:r>
              <a:rPr lang="en-US" sz="1600" dirty="0" err="1" smtClean="0">
                <a:solidFill>
                  <a:srgbClr val="1F497D"/>
                </a:solidFill>
              </a:rPr>
              <a:t>PortPeeker</a:t>
            </a:r>
            <a:r>
              <a:rPr lang="en-US" sz="1600" dirty="0">
                <a:solidFill>
                  <a:srgbClr val="1F497D"/>
                </a:solidFill>
              </a:rPr>
              <a:t>:</a:t>
            </a:r>
            <a:r>
              <a:rPr lang="en-US" sz="1600" dirty="0" smtClean="0">
                <a:solidFill>
                  <a:srgbClr val="1F497D"/>
                </a:solidFill>
              </a:rPr>
              <a:t> Connection Opens &amp; Closes</a:t>
            </a:r>
            <a:endParaRPr lang="en-US" sz="1600" dirty="0">
              <a:solidFill>
                <a:srgbClr val="1F497D"/>
              </a:solidFill>
            </a:endParaRPr>
          </a:p>
          <a:p>
            <a:pPr>
              <a:defRPr/>
            </a:pPr>
            <a:r>
              <a:rPr lang="en-US" sz="1600" dirty="0" err="1" smtClean="0">
                <a:solidFill>
                  <a:srgbClr val="1F497D"/>
                </a:solidFill>
              </a:rPr>
              <a:t>Tera</a:t>
            </a:r>
            <a:r>
              <a:rPr lang="en-US" sz="1600" dirty="0" smtClean="0">
                <a:solidFill>
                  <a:srgbClr val="1F497D"/>
                </a:solidFill>
              </a:rPr>
              <a:t> Term: Open &amp; Close Strings Shown when Each </a:t>
            </a:r>
            <a:r>
              <a:rPr lang="en-US" sz="1600" dirty="0">
                <a:solidFill>
                  <a:srgbClr val="1F497D"/>
                </a:solidFill>
              </a:rPr>
              <a:t>C</a:t>
            </a:r>
            <a:r>
              <a:rPr lang="en-US" sz="1600" dirty="0" smtClean="0">
                <a:solidFill>
                  <a:srgbClr val="1F497D"/>
                </a:solidFill>
              </a:rPr>
              <a:t>onnection Opens &amp; Closes</a:t>
            </a:r>
            <a:endParaRPr lang="en-US" sz="1600" dirty="0">
              <a:solidFill>
                <a:srgbClr val="1F497D"/>
              </a:solidFill>
            </a:endParaRPr>
          </a:p>
        </p:txBody>
      </p:sp>
      <p:pic>
        <p:nvPicPr>
          <p:cNvPr id="4" name="Content Placeholder 3"/>
          <p:cNvPicPr>
            <a:picLocks noChangeAspect="1"/>
          </p:cNvPicPr>
          <p:nvPr/>
        </p:nvPicPr>
        <p:blipFill>
          <a:blip r:embed="rId2" cstate="print"/>
          <a:srcRect/>
          <a:stretch>
            <a:fillRect/>
          </a:stretch>
        </p:blipFill>
        <p:spPr>
          <a:xfrm>
            <a:off x="5181600" y="1828800"/>
            <a:ext cx="3436020" cy="2706687"/>
          </a:xfrm>
          <a:prstGeom prst="rect">
            <a:avLst/>
          </a:prstGeom>
        </p:spPr>
      </p:pic>
      <p:sp>
        <p:nvSpPr>
          <p:cNvPr id="5" name="Line Callout 1 4"/>
          <p:cNvSpPr/>
          <p:nvPr/>
        </p:nvSpPr>
        <p:spPr>
          <a:xfrm>
            <a:off x="6629400" y="3193029"/>
            <a:ext cx="1828800" cy="609600"/>
          </a:xfrm>
          <a:prstGeom prst="borderCallout1">
            <a:avLst>
              <a:gd name="adj1" fmla="val 78560"/>
              <a:gd name="adj2" fmla="val 291"/>
              <a:gd name="adj3" fmla="val -158712"/>
              <a:gd name="adj4" fmla="val -4764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urier New" pitchFamily="49" charset="0"/>
                <a:cs typeface="Courier New" pitchFamily="49" charset="0"/>
              </a:rPr>
              <a:t>*OPEN**CLOS*…</a:t>
            </a:r>
            <a:endParaRPr lang="en-US"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36356869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fontScale="90000"/>
          </a:bodyPr>
          <a:lstStyle/>
          <a:p>
            <a:r>
              <a:rPr lang="en-US" dirty="0" smtClean="0"/>
              <a:t>Lab 2: Alternative GPIO Functions</a:t>
            </a:r>
          </a:p>
        </p:txBody>
      </p:sp>
      <p:sp>
        <p:nvSpPr>
          <p:cNvPr id="13315" name="Content Placeholder 2"/>
          <p:cNvSpPr>
            <a:spLocks noGrp="1"/>
          </p:cNvSpPr>
          <p:nvPr>
            <p:ph idx="1"/>
          </p:nvPr>
        </p:nvSpPr>
        <p:spPr/>
        <p:txBody>
          <a:bodyPr>
            <a:normAutofit/>
          </a:bodyPr>
          <a:lstStyle/>
          <a:p>
            <a:pPr>
              <a:defRPr/>
            </a:pPr>
            <a:r>
              <a:rPr lang="en-US" sz="1600" dirty="0" smtClean="0"/>
              <a:t>Firmware Uses GPIO 4, 5 &amp; 6 to </a:t>
            </a:r>
            <a:r>
              <a:rPr lang="en-US" sz="1600" dirty="0"/>
              <a:t>B</a:t>
            </a:r>
            <a:r>
              <a:rPr lang="en-US" sz="1600" dirty="0" smtClean="0"/>
              <a:t>link Evaluation Board’s Status LEDs </a:t>
            </a:r>
            <a:br>
              <a:rPr lang="en-US" sz="1600" dirty="0" smtClean="0"/>
            </a:br>
            <a:r>
              <a:rPr lang="en-US" sz="1600" dirty="0" smtClean="0"/>
              <a:t>(See Section 2.4 in User Manual for Standard LED Function)</a:t>
            </a:r>
          </a:p>
          <a:p>
            <a:pPr>
              <a:defRPr/>
            </a:pPr>
            <a:endParaRPr lang="en-US" sz="1600" dirty="0" smtClean="0"/>
          </a:p>
          <a:p>
            <a:pPr marL="0" indent="0">
              <a:buFontTx/>
              <a:buNone/>
              <a:defRPr/>
            </a:pPr>
            <a:endParaRPr lang="en-US" sz="1600" dirty="0" smtClean="0"/>
          </a:p>
          <a:p>
            <a:pPr>
              <a:defRPr/>
            </a:pPr>
            <a:endParaRPr lang="en-US" sz="1600" dirty="0" smtClean="0"/>
          </a:p>
          <a:p>
            <a:pPr>
              <a:defRPr/>
            </a:pPr>
            <a:endParaRPr lang="en-US" sz="1600" dirty="0"/>
          </a:p>
          <a:p>
            <a:pPr marL="0" indent="0">
              <a:buFontTx/>
              <a:buNone/>
              <a:defRPr/>
            </a:pPr>
            <a:endParaRPr lang="en-US" sz="1600" dirty="0" smtClean="0"/>
          </a:p>
          <a:p>
            <a:pPr marL="0" indent="0">
              <a:buFontTx/>
              <a:buNone/>
              <a:defRPr/>
            </a:pPr>
            <a:endParaRPr lang="en-US" sz="1600" dirty="0"/>
          </a:p>
          <a:p>
            <a:pPr>
              <a:defRPr/>
            </a:pPr>
            <a:r>
              <a:rPr lang="en-US" sz="1600" dirty="0" smtClean="0">
                <a:solidFill>
                  <a:srgbClr val="1F497D"/>
                </a:solidFill>
              </a:rPr>
              <a:t>Microcontroller Opens or Closes TCP </a:t>
            </a:r>
            <a:r>
              <a:rPr lang="en-US" sz="1600" dirty="0">
                <a:solidFill>
                  <a:srgbClr val="1F497D"/>
                </a:solidFill>
              </a:rPr>
              <a:t>C</a:t>
            </a:r>
            <a:r>
              <a:rPr lang="en-US" sz="1600" dirty="0" smtClean="0">
                <a:solidFill>
                  <a:srgbClr val="1F497D"/>
                </a:solidFill>
              </a:rPr>
              <a:t>onnection to Stored </a:t>
            </a:r>
            <a:r>
              <a:rPr lang="en-US" sz="1600" dirty="0">
                <a:solidFill>
                  <a:srgbClr val="1F497D"/>
                </a:solidFill>
              </a:rPr>
              <a:t>R</a:t>
            </a:r>
            <a:r>
              <a:rPr lang="en-US" sz="1600" dirty="0" smtClean="0">
                <a:solidFill>
                  <a:srgbClr val="1F497D"/>
                </a:solidFill>
              </a:rPr>
              <a:t>emote </a:t>
            </a:r>
            <a:r>
              <a:rPr lang="en-US" sz="1600" dirty="0">
                <a:solidFill>
                  <a:srgbClr val="1F497D"/>
                </a:solidFill>
              </a:rPr>
              <a:t>H</a:t>
            </a:r>
            <a:r>
              <a:rPr lang="en-US" sz="1600" dirty="0" smtClean="0">
                <a:solidFill>
                  <a:srgbClr val="1F497D"/>
                </a:solidFill>
              </a:rPr>
              <a:t>ost by Driving GPIO5 High or Low</a:t>
            </a:r>
          </a:p>
          <a:p>
            <a:pPr lvl="1">
              <a:defRPr/>
            </a:pPr>
            <a:r>
              <a:rPr lang="en-US" sz="1500" dirty="0" smtClean="0"/>
              <a:t>This setup requires a hardware configuration that is not part of this lab</a:t>
            </a:r>
          </a:p>
          <a:p>
            <a:pPr marL="457200" lvl="1" indent="0">
              <a:buFontTx/>
              <a:buNone/>
              <a:defRPr/>
            </a:pPr>
            <a:endParaRPr lang="en-US" sz="1200" dirty="0" smtClean="0"/>
          </a:p>
          <a:p>
            <a:pPr>
              <a:defRPr/>
            </a:pPr>
            <a:r>
              <a:rPr lang="en-US" sz="1600" dirty="0" smtClean="0">
                <a:solidFill>
                  <a:srgbClr val="1F497D"/>
                </a:solidFill>
              </a:rPr>
              <a:t>Microcontroller </a:t>
            </a:r>
            <a:r>
              <a:rPr lang="en-US" sz="1600" dirty="0">
                <a:solidFill>
                  <a:srgbClr val="1F497D"/>
                </a:solidFill>
              </a:rPr>
              <a:t>C</a:t>
            </a:r>
            <a:r>
              <a:rPr lang="en-US" sz="1600" dirty="0" smtClean="0">
                <a:solidFill>
                  <a:srgbClr val="1F497D"/>
                </a:solidFill>
              </a:rPr>
              <a:t>an </a:t>
            </a:r>
            <a:r>
              <a:rPr lang="en-US" sz="1600" dirty="0">
                <a:solidFill>
                  <a:srgbClr val="1F497D"/>
                </a:solidFill>
              </a:rPr>
              <a:t>M</a:t>
            </a:r>
            <a:r>
              <a:rPr lang="en-US" sz="1600" dirty="0" smtClean="0">
                <a:solidFill>
                  <a:srgbClr val="1F497D"/>
                </a:solidFill>
              </a:rPr>
              <a:t>onitor TCP </a:t>
            </a:r>
            <a:r>
              <a:rPr lang="en-US" sz="1600" dirty="0">
                <a:solidFill>
                  <a:srgbClr val="1F497D"/>
                </a:solidFill>
              </a:rPr>
              <a:t>C</a:t>
            </a:r>
            <a:r>
              <a:rPr lang="en-US" sz="1600" dirty="0" smtClean="0">
                <a:solidFill>
                  <a:srgbClr val="1F497D"/>
                </a:solidFill>
              </a:rPr>
              <a:t>onnection </a:t>
            </a:r>
            <a:r>
              <a:rPr lang="en-US" sz="1600" dirty="0">
                <a:solidFill>
                  <a:srgbClr val="1F497D"/>
                </a:solidFill>
              </a:rPr>
              <a:t>S</a:t>
            </a:r>
            <a:r>
              <a:rPr lang="en-US" sz="1600" dirty="0" smtClean="0">
                <a:solidFill>
                  <a:srgbClr val="1F497D"/>
                </a:solidFill>
              </a:rPr>
              <a:t>tatus by Reading GPIO6</a:t>
            </a:r>
          </a:p>
          <a:p>
            <a:pPr lvl="1">
              <a:defRPr/>
            </a:pPr>
            <a:r>
              <a:rPr lang="en-US" sz="1500" dirty="0" smtClean="0"/>
              <a:t>High = </a:t>
            </a:r>
            <a:r>
              <a:rPr lang="en-US" sz="1500" dirty="0"/>
              <a:t>C</a:t>
            </a:r>
            <a:r>
              <a:rPr lang="en-US" sz="1500" dirty="0" smtClean="0"/>
              <a:t>onnected</a:t>
            </a:r>
          </a:p>
          <a:p>
            <a:pPr lvl="1">
              <a:defRPr/>
            </a:pPr>
            <a:r>
              <a:rPr lang="en-US" sz="1500" dirty="0" smtClean="0"/>
              <a:t>Low = </a:t>
            </a:r>
            <a:r>
              <a:rPr lang="en-US" sz="1500" dirty="0"/>
              <a:t>N</a:t>
            </a:r>
            <a:r>
              <a:rPr lang="en-US" sz="1500" dirty="0" smtClean="0"/>
              <a:t>ot </a:t>
            </a:r>
            <a:r>
              <a:rPr lang="en-US" sz="1500" dirty="0"/>
              <a:t>C</a:t>
            </a:r>
            <a:r>
              <a:rPr lang="en-US" sz="1500" dirty="0" smtClean="0"/>
              <a:t>onnected</a:t>
            </a:r>
          </a:p>
        </p:txBody>
      </p:sp>
      <p:graphicFrame>
        <p:nvGraphicFramePr>
          <p:cNvPr id="4" name="Table 3"/>
          <p:cNvGraphicFramePr>
            <a:graphicFrameLocks noGrp="1"/>
          </p:cNvGraphicFramePr>
          <p:nvPr>
            <p:extLst>
              <p:ext uri="{D42A27DB-BD31-4B8C-83A1-F6EECF244321}">
                <p14:modId xmlns:p14="http://schemas.microsoft.com/office/powerpoint/2010/main" val="1641729179"/>
              </p:ext>
            </p:extLst>
          </p:nvPr>
        </p:nvGraphicFramePr>
        <p:xfrm>
          <a:off x="1403350" y="2205038"/>
          <a:ext cx="6369050" cy="1147764"/>
        </p:xfrm>
        <a:graphic>
          <a:graphicData uri="http://schemas.openxmlformats.org/drawingml/2006/table">
            <a:tbl>
              <a:tblPr firstRow="1" firstCol="1" bandRow="1">
                <a:tableStyleId>{3B4B98B0-60AC-42C2-AFA5-B58CD77FA1E5}</a:tableStyleId>
              </a:tblPr>
              <a:tblGrid>
                <a:gridCol w="881094"/>
                <a:gridCol w="1006964"/>
                <a:gridCol w="4480992"/>
              </a:tblGrid>
              <a:tr h="286941">
                <a:tc>
                  <a:txBody>
                    <a:bodyPr/>
                    <a:lstStyle/>
                    <a:p>
                      <a:pPr marL="0" marR="0" algn="ctr">
                        <a:spcBef>
                          <a:spcPts val="0"/>
                        </a:spcBef>
                        <a:spcAft>
                          <a:spcPts val="0"/>
                        </a:spcAft>
                      </a:pPr>
                      <a:r>
                        <a:rPr lang="en-US" sz="1200" dirty="0" smtClean="0">
                          <a:effectLst/>
                        </a:rPr>
                        <a:t>GPIO</a:t>
                      </a:r>
                      <a:endParaRPr lang="en-US" sz="1200" dirty="0">
                        <a:effectLst/>
                        <a:latin typeface="Times New Roman"/>
                        <a:ea typeface="Times New Roman"/>
                      </a:endParaRPr>
                    </a:p>
                  </a:txBody>
                  <a:tcPr marL="68580" marR="68580" marT="0" marB="0" anchor="ctr"/>
                </a:tc>
                <a:tc>
                  <a:txBody>
                    <a:bodyPr/>
                    <a:lstStyle/>
                    <a:p>
                      <a:pPr marL="0" marR="0">
                        <a:spcBef>
                          <a:spcPts val="0"/>
                        </a:spcBef>
                        <a:spcAft>
                          <a:spcPts val="0"/>
                        </a:spcAft>
                      </a:pPr>
                      <a:r>
                        <a:rPr lang="en-US" sz="1200" dirty="0" smtClean="0">
                          <a:effectLst/>
                        </a:rPr>
                        <a:t>Function</a:t>
                      </a:r>
                      <a:endParaRPr lang="en-US" sz="1200" b="0" dirty="0">
                        <a:effectLst/>
                        <a:latin typeface="Times New Roman"/>
                        <a:ea typeface="Times New Roman"/>
                      </a:endParaRPr>
                    </a:p>
                  </a:txBody>
                  <a:tcPr marL="68580" marR="68580" marT="0" marB="0" anchor="ctr"/>
                </a:tc>
                <a:tc>
                  <a:txBody>
                    <a:bodyPr/>
                    <a:lstStyle/>
                    <a:p>
                      <a:pPr marL="0" marR="0">
                        <a:spcBef>
                          <a:spcPts val="0"/>
                        </a:spcBef>
                        <a:spcAft>
                          <a:spcPts val="0"/>
                        </a:spcAft>
                      </a:pPr>
                      <a:r>
                        <a:rPr lang="en-US" sz="1200" dirty="0" smtClean="0">
                          <a:effectLst/>
                        </a:rPr>
                        <a:t>Description</a:t>
                      </a:r>
                      <a:endParaRPr lang="en-US" sz="1200" b="0" dirty="0">
                        <a:effectLst/>
                        <a:latin typeface="Times New Roman"/>
                        <a:ea typeface="Times New Roman"/>
                      </a:endParaRPr>
                    </a:p>
                  </a:txBody>
                  <a:tcPr marL="68580" marR="68580" marT="0" marB="0" anchor="ctr"/>
                </a:tc>
              </a:tr>
              <a:tr h="286941">
                <a:tc>
                  <a:txBody>
                    <a:bodyPr/>
                    <a:lstStyle/>
                    <a:p>
                      <a:pPr marL="0" marR="0" algn="ctr">
                        <a:spcBef>
                          <a:spcPts val="0"/>
                        </a:spcBef>
                        <a:spcAft>
                          <a:spcPts val="0"/>
                        </a:spcAft>
                      </a:pPr>
                      <a:r>
                        <a:rPr lang="en-US" sz="1200" dirty="0" smtClean="0">
                          <a:effectLst/>
                        </a:rPr>
                        <a:t>4 (GRN)</a:t>
                      </a:r>
                      <a:endParaRPr lang="en-US" sz="1200" dirty="0">
                        <a:effectLst/>
                        <a:latin typeface="Times New Roman"/>
                        <a:ea typeface="Times New Roman"/>
                      </a:endParaRPr>
                    </a:p>
                  </a:txBody>
                  <a:tcPr marL="68580" marR="68580" marT="0" marB="0" anchor="ctr"/>
                </a:tc>
                <a:tc>
                  <a:txBody>
                    <a:bodyPr/>
                    <a:lstStyle/>
                    <a:p>
                      <a:pPr marL="0" marR="0">
                        <a:spcBef>
                          <a:spcPts val="0"/>
                        </a:spcBef>
                        <a:spcAft>
                          <a:spcPts val="0"/>
                        </a:spcAft>
                      </a:pPr>
                      <a:r>
                        <a:rPr lang="en-US" sz="1200" dirty="0">
                          <a:effectLst/>
                        </a:rPr>
                        <a:t>O</a:t>
                      </a:r>
                      <a:r>
                        <a:rPr lang="en-US" sz="1200" dirty="0" smtClean="0">
                          <a:effectLst/>
                        </a:rPr>
                        <a:t>utput</a:t>
                      </a:r>
                      <a:endParaRPr lang="en-US" sz="1200" b="0" dirty="0">
                        <a:effectLst/>
                        <a:latin typeface="Times New Roman"/>
                        <a:ea typeface="Times New Roman"/>
                      </a:endParaRPr>
                    </a:p>
                  </a:txBody>
                  <a:tcPr marL="68580" marR="68580" marT="0" marB="0" anchor="ctr"/>
                </a:tc>
                <a:tc>
                  <a:txBody>
                    <a:bodyPr/>
                    <a:lstStyle/>
                    <a:p>
                      <a:pPr marL="0" marR="0">
                        <a:spcBef>
                          <a:spcPts val="0"/>
                        </a:spcBef>
                        <a:spcAft>
                          <a:spcPts val="0"/>
                        </a:spcAft>
                      </a:pPr>
                      <a:r>
                        <a:rPr lang="en-US" sz="1200" dirty="0" smtClean="0">
                          <a:effectLst/>
                        </a:rPr>
                        <a:t>High</a:t>
                      </a:r>
                      <a:r>
                        <a:rPr lang="en-US" sz="1200" baseline="0" dirty="0" smtClean="0">
                          <a:effectLst/>
                        </a:rPr>
                        <a:t> </a:t>
                      </a:r>
                      <a:r>
                        <a:rPr lang="en-US" sz="1200" dirty="0" smtClean="0">
                          <a:effectLst/>
                        </a:rPr>
                        <a:t>once associated,</a:t>
                      </a:r>
                      <a:r>
                        <a:rPr lang="en-US" sz="1200" baseline="0" dirty="0" smtClean="0">
                          <a:effectLst/>
                        </a:rPr>
                        <a:t> </a:t>
                      </a:r>
                      <a:r>
                        <a:rPr lang="en-US" sz="1200" dirty="0" smtClean="0">
                          <a:effectLst/>
                        </a:rPr>
                        <a:t>authenticated &amp; has </a:t>
                      </a:r>
                      <a:r>
                        <a:rPr lang="en-US" sz="1200" dirty="0">
                          <a:effectLst/>
                        </a:rPr>
                        <a:t>IP address.</a:t>
                      </a:r>
                      <a:endParaRPr lang="en-US" sz="1200" b="0" dirty="0">
                        <a:effectLst/>
                        <a:latin typeface="Times New Roman"/>
                        <a:ea typeface="Times New Roman"/>
                      </a:endParaRPr>
                    </a:p>
                  </a:txBody>
                  <a:tcPr marL="68580" marR="68580" marT="0" marB="0" anchor="ctr"/>
                </a:tc>
              </a:tr>
              <a:tr h="286941">
                <a:tc>
                  <a:txBody>
                    <a:bodyPr/>
                    <a:lstStyle/>
                    <a:p>
                      <a:pPr marL="0" marR="0" algn="ctr">
                        <a:spcBef>
                          <a:spcPts val="0"/>
                        </a:spcBef>
                        <a:spcAft>
                          <a:spcPts val="0"/>
                        </a:spcAft>
                      </a:pPr>
                      <a:r>
                        <a:rPr lang="en-US" sz="1200" dirty="0" smtClean="0">
                          <a:effectLst/>
                        </a:rPr>
                        <a:t>5 (RED)</a:t>
                      </a:r>
                      <a:endParaRPr lang="en-US" sz="1200" dirty="0">
                        <a:effectLst/>
                        <a:latin typeface="Times New Roman"/>
                        <a:ea typeface="Times New Roman"/>
                      </a:endParaRPr>
                    </a:p>
                  </a:txBody>
                  <a:tcPr marL="68580" marR="68580" marT="0" marB="0" anchor="ctr"/>
                </a:tc>
                <a:tc>
                  <a:txBody>
                    <a:bodyPr/>
                    <a:lstStyle/>
                    <a:p>
                      <a:pPr marL="0" marR="0">
                        <a:spcBef>
                          <a:spcPts val="0"/>
                        </a:spcBef>
                        <a:spcAft>
                          <a:spcPts val="0"/>
                        </a:spcAft>
                      </a:pPr>
                      <a:r>
                        <a:rPr lang="en-US" sz="1200" dirty="0">
                          <a:effectLst/>
                        </a:rPr>
                        <a:t>I</a:t>
                      </a:r>
                      <a:r>
                        <a:rPr lang="en-US" sz="1200" dirty="0" smtClean="0">
                          <a:effectLst/>
                        </a:rPr>
                        <a:t>nput</a:t>
                      </a:r>
                      <a:endParaRPr lang="en-US" sz="1200" dirty="0">
                        <a:effectLst/>
                        <a:latin typeface="Times New Roman"/>
                        <a:ea typeface="Times New Roman"/>
                      </a:endParaRPr>
                    </a:p>
                  </a:txBody>
                  <a:tcPr marL="68580" marR="68580" marT="0" marB="0" anchor="ctr"/>
                </a:tc>
                <a:tc>
                  <a:txBody>
                    <a:bodyPr/>
                    <a:lstStyle/>
                    <a:p>
                      <a:pPr marL="0" marR="0">
                        <a:spcBef>
                          <a:spcPts val="0"/>
                        </a:spcBef>
                        <a:spcAft>
                          <a:spcPts val="0"/>
                        </a:spcAft>
                      </a:pPr>
                      <a:r>
                        <a:rPr lang="en-US" sz="1200" dirty="0">
                          <a:effectLst/>
                        </a:rPr>
                        <a:t>Set </a:t>
                      </a:r>
                      <a:r>
                        <a:rPr lang="en-US" sz="1200" dirty="0" smtClean="0">
                          <a:effectLst/>
                        </a:rPr>
                        <a:t>high to </a:t>
                      </a:r>
                      <a:r>
                        <a:rPr lang="en-US" sz="1200" dirty="0">
                          <a:effectLst/>
                        </a:rPr>
                        <a:t>trigger TCP connection</a:t>
                      </a:r>
                      <a:r>
                        <a:rPr lang="en-US" sz="1200" dirty="0" smtClean="0">
                          <a:effectLst/>
                        </a:rPr>
                        <a:t>, low to </a:t>
                      </a:r>
                      <a:r>
                        <a:rPr lang="en-US" sz="1200" dirty="0">
                          <a:effectLst/>
                        </a:rPr>
                        <a:t>disconnect.</a:t>
                      </a:r>
                      <a:endParaRPr lang="en-US" sz="1200" dirty="0">
                        <a:effectLst/>
                        <a:latin typeface="Times New Roman"/>
                        <a:ea typeface="Times New Roman"/>
                      </a:endParaRPr>
                    </a:p>
                  </a:txBody>
                  <a:tcPr marL="68580" marR="68580" marT="0" marB="0" anchor="ctr"/>
                </a:tc>
              </a:tr>
              <a:tr h="286941">
                <a:tc>
                  <a:txBody>
                    <a:bodyPr/>
                    <a:lstStyle/>
                    <a:p>
                      <a:pPr marL="0" marR="0" algn="ctr">
                        <a:spcBef>
                          <a:spcPts val="0"/>
                        </a:spcBef>
                        <a:spcAft>
                          <a:spcPts val="0"/>
                        </a:spcAft>
                      </a:pPr>
                      <a:r>
                        <a:rPr lang="en-US" sz="1200" dirty="0" smtClean="0">
                          <a:effectLst/>
                        </a:rPr>
                        <a:t>6 (YLW)</a:t>
                      </a:r>
                      <a:endParaRPr lang="en-US" sz="1200" dirty="0">
                        <a:effectLst/>
                        <a:latin typeface="Times New Roman"/>
                        <a:ea typeface="Times New Roman"/>
                      </a:endParaRPr>
                    </a:p>
                  </a:txBody>
                  <a:tcPr marL="68580" marR="68580" marT="0" marB="0" anchor="ctr"/>
                </a:tc>
                <a:tc>
                  <a:txBody>
                    <a:bodyPr/>
                    <a:lstStyle/>
                    <a:p>
                      <a:pPr marL="0" marR="0">
                        <a:spcBef>
                          <a:spcPts val="0"/>
                        </a:spcBef>
                        <a:spcAft>
                          <a:spcPts val="0"/>
                        </a:spcAft>
                      </a:pPr>
                      <a:r>
                        <a:rPr lang="en-US" sz="1200" dirty="0">
                          <a:effectLst/>
                        </a:rPr>
                        <a:t>O</a:t>
                      </a:r>
                      <a:r>
                        <a:rPr lang="en-US" sz="1200" dirty="0" smtClean="0">
                          <a:effectLst/>
                        </a:rPr>
                        <a:t>utput</a:t>
                      </a:r>
                      <a:endParaRPr lang="en-US" sz="1200" dirty="0">
                        <a:effectLst/>
                        <a:latin typeface="Times New Roman"/>
                        <a:ea typeface="Times New Roman"/>
                      </a:endParaRPr>
                    </a:p>
                  </a:txBody>
                  <a:tcPr marL="68580" marR="68580" marT="0" marB="0" anchor="ctr"/>
                </a:tc>
                <a:tc>
                  <a:txBody>
                    <a:bodyPr/>
                    <a:lstStyle/>
                    <a:p>
                      <a:pPr marL="0" marR="0">
                        <a:spcBef>
                          <a:spcPts val="0"/>
                        </a:spcBef>
                        <a:spcAft>
                          <a:spcPts val="0"/>
                        </a:spcAft>
                      </a:pPr>
                      <a:r>
                        <a:rPr lang="en-US" sz="1200" dirty="0" smtClean="0">
                          <a:effectLst/>
                        </a:rPr>
                        <a:t>High when </a:t>
                      </a:r>
                      <a:r>
                        <a:rPr lang="en-US" sz="1200" dirty="0">
                          <a:effectLst/>
                        </a:rPr>
                        <a:t>connected over TCP, </a:t>
                      </a:r>
                      <a:r>
                        <a:rPr lang="en-US" sz="1200" dirty="0" smtClean="0">
                          <a:effectLst/>
                        </a:rPr>
                        <a:t>low when </a:t>
                      </a:r>
                      <a:r>
                        <a:rPr lang="en-US" sz="1200" dirty="0">
                          <a:effectLst/>
                        </a:rPr>
                        <a:t>disconnected.</a:t>
                      </a:r>
                      <a:endParaRPr lang="en-US" sz="1200" dirty="0">
                        <a:effectLst/>
                        <a:latin typeface="Times New Roman"/>
                        <a:ea typeface="Times New Roman"/>
                      </a:endParaRPr>
                    </a:p>
                  </a:txBody>
                  <a:tcPr marL="68580" marR="68580" marT="0" marB="0" anchor="ctr"/>
                </a:tc>
              </a:tr>
            </a:tbl>
          </a:graphicData>
        </a:graphic>
      </p:graphicFrame>
    </p:spTree>
    <p:extLst>
      <p:ext uri="{BB962C8B-B14F-4D97-AF65-F5344CB8AC3E}">
        <p14:creationId xmlns:p14="http://schemas.microsoft.com/office/powerpoint/2010/main" val="5124001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fontScale="90000"/>
          </a:bodyPr>
          <a:lstStyle/>
          <a:p>
            <a:r>
              <a:rPr lang="en-US" dirty="0" smtClean="0"/>
              <a:t>Lab 2: Alternative GPIO Functions</a:t>
            </a:r>
          </a:p>
        </p:txBody>
      </p:sp>
      <p:sp>
        <p:nvSpPr>
          <p:cNvPr id="13315" name="Content Placeholder 2"/>
          <p:cNvSpPr>
            <a:spLocks noGrp="1"/>
          </p:cNvSpPr>
          <p:nvPr>
            <p:ph idx="1"/>
          </p:nvPr>
        </p:nvSpPr>
        <p:spPr>
          <a:xfrm>
            <a:off x="457200" y="1295400"/>
            <a:ext cx="8229600" cy="4800600"/>
          </a:xfrm>
        </p:spPr>
        <p:txBody>
          <a:bodyPr>
            <a:normAutofit/>
          </a:bodyPr>
          <a:lstStyle/>
          <a:p>
            <a:pPr>
              <a:defRPr/>
            </a:pPr>
            <a:r>
              <a:rPr lang="en-US" sz="1600" dirty="0" smtClean="0">
                <a:solidFill>
                  <a:srgbClr val="1F497D"/>
                </a:solidFill>
              </a:rPr>
              <a:t>Enable </a:t>
            </a:r>
            <a:r>
              <a:rPr lang="en-US" sz="1600" dirty="0">
                <a:solidFill>
                  <a:srgbClr val="1F497D"/>
                </a:solidFill>
              </a:rPr>
              <a:t>A</a:t>
            </a:r>
            <a:r>
              <a:rPr lang="en-US" sz="1600" dirty="0" smtClean="0">
                <a:solidFill>
                  <a:srgbClr val="1F497D"/>
                </a:solidFill>
              </a:rPr>
              <a:t>lternative Functions</a:t>
            </a:r>
            <a:endParaRPr lang="en-US" sz="1600" dirty="0">
              <a:solidFill>
                <a:srgbClr val="1F497D"/>
              </a:solidFill>
            </a:endParaRPr>
          </a:p>
          <a:p>
            <a:pPr lvl="1">
              <a:defRPr/>
            </a:pPr>
            <a:r>
              <a:rPr lang="en-US" sz="1400" b="1" dirty="0"/>
              <a:t>set </a:t>
            </a:r>
            <a:r>
              <a:rPr lang="en-US" sz="1400" b="1" dirty="0" err="1"/>
              <a:t>wlan</a:t>
            </a:r>
            <a:r>
              <a:rPr lang="en-US" sz="1400" b="1" dirty="0"/>
              <a:t> </a:t>
            </a:r>
            <a:r>
              <a:rPr lang="en-US" sz="1400" b="1" dirty="0" err="1"/>
              <a:t>ssid</a:t>
            </a:r>
            <a:r>
              <a:rPr lang="en-US" sz="1400" b="1" dirty="0"/>
              <a:t> </a:t>
            </a:r>
            <a:r>
              <a:rPr lang="en-US" sz="1400" dirty="0" smtClean="0"/>
              <a:t>&lt;</a:t>
            </a:r>
            <a:r>
              <a:rPr lang="en-US" sz="1400" i="1" dirty="0" smtClean="0"/>
              <a:t>string</a:t>
            </a:r>
            <a:r>
              <a:rPr lang="en-US" sz="1400" dirty="0" smtClean="0"/>
              <a:t>&gt;</a:t>
            </a:r>
            <a:endParaRPr lang="en-US" sz="1400" dirty="0"/>
          </a:p>
          <a:p>
            <a:pPr lvl="1">
              <a:defRPr/>
            </a:pPr>
            <a:r>
              <a:rPr lang="en-US" sz="1400" b="1" dirty="0"/>
              <a:t>set sys </a:t>
            </a:r>
            <a:r>
              <a:rPr lang="en-US" sz="1400" b="1" dirty="0" err="1"/>
              <a:t>iofunc</a:t>
            </a:r>
            <a:r>
              <a:rPr lang="en-US" sz="1400" b="1" dirty="0"/>
              <a:t> 0x70</a:t>
            </a:r>
          </a:p>
          <a:p>
            <a:pPr lvl="1">
              <a:defRPr/>
            </a:pPr>
            <a:r>
              <a:rPr lang="en-US" sz="1400" b="1" dirty="0"/>
              <a:t>save</a:t>
            </a:r>
          </a:p>
          <a:p>
            <a:pPr lvl="1">
              <a:defRPr/>
            </a:pPr>
            <a:r>
              <a:rPr lang="en-US" sz="1400" b="1" dirty="0"/>
              <a:t>reboot </a:t>
            </a:r>
          </a:p>
          <a:p>
            <a:pPr lvl="1">
              <a:defRPr/>
            </a:pPr>
            <a:r>
              <a:rPr lang="en-US" sz="1400" dirty="0" smtClean="0"/>
              <a:t>Evaluation board LEDs do not turn on</a:t>
            </a:r>
            <a:endParaRPr lang="en-US" sz="1400" dirty="0"/>
          </a:p>
          <a:p>
            <a:pPr>
              <a:defRPr/>
            </a:pPr>
            <a:r>
              <a:rPr lang="en-US" sz="1600" dirty="0" smtClean="0">
                <a:solidFill>
                  <a:srgbClr val="1F497D"/>
                </a:solidFill>
              </a:rPr>
              <a:t>After Module </a:t>
            </a:r>
            <a:r>
              <a:rPr lang="en-US" sz="1600" dirty="0">
                <a:solidFill>
                  <a:srgbClr val="1F497D"/>
                </a:solidFill>
              </a:rPr>
              <a:t>A</a:t>
            </a:r>
            <a:r>
              <a:rPr lang="en-US" sz="1600" dirty="0" smtClean="0">
                <a:solidFill>
                  <a:srgbClr val="1F497D"/>
                </a:solidFill>
              </a:rPr>
              <a:t>ssociates with AP</a:t>
            </a:r>
            <a:endParaRPr lang="en-US" sz="1600" dirty="0">
              <a:solidFill>
                <a:srgbClr val="1F497D"/>
              </a:solidFill>
            </a:endParaRPr>
          </a:p>
          <a:p>
            <a:pPr lvl="1">
              <a:defRPr/>
            </a:pPr>
            <a:r>
              <a:rPr lang="en-US" sz="1400" dirty="0"/>
              <a:t>Associate with </a:t>
            </a:r>
            <a:r>
              <a:rPr lang="en-US" sz="1400" dirty="0" smtClean="0"/>
              <a:t>AP</a:t>
            </a:r>
            <a:endParaRPr lang="en-US" sz="1400" dirty="0"/>
          </a:p>
          <a:p>
            <a:pPr lvl="1">
              <a:defRPr/>
            </a:pPr>
            <a:r>
              <a:rPr lang="en-US" sz="1400" b="1" dirty="0" smtClean="0"/>
              <a:t>save &amp; reboot </a:t>
            </a:r>
            <a:endParaRPr lang="en-US" sz="1400" dirty="0"/>
          </a:p>
          <a:p>
            <a:pPr lvl="1">
              <a:defRPr/>
            </a:pPr>
            <a:r>
              <a:rPr lang="en-US" sz="1400" dirty="0"/>
              <a:t> </a:t>
            </a:r>
            <a:r>
              <a:rPr lang="en-US" sz="1400" dirty="0" smtClean="0"/>
              <a:t>Green </a:t>
            </a:r>
            <a:r>
              <a:rPr lang="en-US" sz="1400" dirty="0"/>
              <a:t>LED </a:t>
            </a:r>
            <a:r>
              <a:rPr lang="en-US" sz="1400" dirty="0" smtClean="0"/>
              <a:t>goes on </a:t>
            </a:r>
            <a:r>
              <a:rPr lang="en-US" sz="1400" dirty="0"/>
              <a:t>(GPIO4)</a:t>
            </a:r>
          </a:p>
          <a:p>
            <a:pPr>
              <a:defRPr/>
            </a:pPr>
            <a:r>
              <a:rPr lang="en-US" sz="1600" dirty="0" smtClean="0">
                <a:solidFill>
                  <a:srgbClr val="1F497D"/>
                </a:solidFill>
              </a:rPr>
              <a:t>Connect/Disconnect </a:t>
            </a:r>
            <a:r>
              <a:rPr lang="en-US" sz="1600" dirty="0">
                <a:solidFill>
                  <a:srgbClr val="1F497D"/>
                </a:solidFill>
              </a:rPr>
              <a:t>TCP </a:t>
            </a:r>
            <a:r>
              <a:rPr lang="en-US" sz="1600" dirty="0" smtClean="0">
                <a:solidFill>
                  <a:srgbClr val="1F497D"/>
                </a:solidFill>
              </a:rPr>
              <a:t>Connection</a:t>
            </a:r>
            <a:endParaRPr lang="en-US" sz="1600" dirty="0">
              <a:solidFill>
                <a:srgbClr val="1F497D"/>
              </a:solidFill>
            </a:endParaRPr>
          </a:p>
          <a:p>
            <a:pPr lvl="1">
              <a:defRPr/>
            </a:pPr>
            <a:r>
              <a:rPr lang="en-US" sz="1400" dirty="0" smtClean="0"/>
              <a:t>Enter command mode (</a:t>
            </a:r>
            <a:r>
              <a:rPr lang="en-US" sz="1400" b="1" dirty="0" smtClean="0"/>
              <a:t>$$$</a:t>
            </a:r>
            <a:r>
              <a:rPr lang="en-US" sz="1400" dirty="0" smtClean="0"/>
              <a:t>)</a:t>
            </a:r>
            <a:endParaRPr lang="en-US" sz="1400" dirty="0"/>
          </a:p>
          <a:p>
            <a:pPr lvl="1">
              <a:defRPr/>
            </a:pPr>
            <a:r>
              <a:rPr lang="en-US" sz="1400" b="1" dirty="0"/>
              <a:t>o</a:t>
            </a:r>
            <a:r>
              <a:rPr lang="en-US" sz="1400" b="1" dirty="0" smtClean="0"/>
              <a:t>pen </a:t>
            </a:r>
            <a:r>
              <a:rPr lang="en-US" sz="1400" dirty="0" smtClean="0"/>
              <a:t>&lt;</a:t>
            </a:r>
            <a:r>
              <a:rPr lang="en-US" sz="1400" i="1" dirty="0" smtClean="0"/>
              <a:t>address</a:t>
            </a:r>
            <a:r>
              <a:rPr lang="en-US" sz="1400" dirty="0" smtClean="0"/>
              <a:t>&gt;&lt;</a:t>
            </a:r>
            <a:r>
              <a:rPr lang="en-US" sz="1400" i="1" dirty="0" smtClean="0"/>
              <a:t>value</a:t>
            </a:r>
            <a:r>
              <a:rPr lang="en-US" sz="1400" dirty="0" smtClean="0"/>
              <a:t>&gt;</a:t>
            </a:r>
            <a:endParaRPr lang="en-US" sz="1400" dirty="0"/>
          </a:p>
          <a:p>
            <a:pPr lvl="1">
              <a:defRPr/>
            </a:pPr>
            <a:r>
              <a:rPr lang="en-US" sz="1400" dirty="0"/>
              <a:t>Red LED </a:t>
            </a:r>
            <a:r>
              <a:rPr lang="en-US" sz="1400" dirty="0" smtClean="0"/>
              <a:t>blinks &amp; connection closed </a:t>
            </a:r>
            <a:r>
              <a:rPr lang="en-US" sz="1400" dirty="0"/>
              <a:t>because </a:t>
            </a:r>
            <a:r>
              <a:rPr lang="en-US" sz="1400" dirty="0" smtClean="0"/>
              <a:t>RN</a:t>
            </a:r>
            <a:r>
              <a:rPr lang="en-US" sz="1400" dirty="0"/>
              <a:t>-</a:t>
            </a:r>
            <a:r>
              <a:rPr lang="en-US" sz="1400" dirty="0" smtClean="0"/>
              <a:t>134-K board’s GPIO5 pulled </a:t>
            </a:r>
            <a:r>
              <a:rPr lang="en-US" sz="1400" dirty="0"/>
              <a:t>to GND</a:t>
            </a:r>
          </a:p>
          <a:p>
            <a:pPr lvl="1">
              <a:defRPr/>
            </a:pPr>
            <a:r>
              <a:rPr lang="en-US" sz="1400" dirty="0"/>
              <a:t>Enter command mode (</a:t>
            </a:r>
            <a:r>
              <a:rPr lang="en-US" sz="1400" b="1" dirty="0"/>
              <a:t>$$$</a:t>
            </a:r>
            <a:r>
              <a:rPr lang="en-US" sz="1400" dirty="0"/>
              <a:t>)</a:t>
            </a:r>
          </a:p>
          <a:p>
            <a:pPr lvl="1">
              <a:defRPr/>
            </a:pPr>
            <a:r>
              <a:rPr lang="en-US" sz="1400" b="1" dirty="0" smtClean="0"/>
              <a:t>leave			</a:t>
            </a:r>
            <a:r>
              <a:rPr lang="en-US" sz="1400" dirty="0" smtClean="0"/>
              <a:t>// disassociate from AP</a:t>
            </a:r>
            <a:endParaRPr lang="en-US" sz="1400" dirty="0"/>
          </a:p>
          <a:p>
            <a:pPr lvl="1">
              <a:defRPr/>
            </a:pPr>
            <a:r>
              <a:rPr lang="en-US" sz="1400" dirty="0" smtClean="0"/>
              <a:t>Green </a:t>
            </a:r>
            <a:r>
              <a:rPr lang="en-US" sz="1400" dirty="0"/>
              <a:t>LED </a:t>
            </a:r>
            <a:r>
              <a:rPr lang="en-US" sz="1400" dirty="0" smtClean="0"/>
              <a:t>goes OFF</a:t>
            </a:r>
            <a:endParaRPr lang="en-US" sz="1400" dirty="0"/>
          </a:p>
          <a:p>
            <a:pPr>
              <a:defRPr/>
            </a:pPr>
            <a:endParaRPr lang="en-US" sz="1200" dirty="0" smtClean="0"/>
          </a:p>
        </p:txBody>
      </p:sp>
    </p:spTree>
    <p:extLst>
      <p:ext uri="{BB962C8B-B14F-4D97-AF65-F5344CB8AC3E}">
        <p14:creationId xmlns:p14="http://schemas.microsoft.com/office/powerpoint/2010/main" val="19750667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fontScale="90000"/>
          </a:bodyPr>
          <a:lstStyle/>
          <a:p>
            <a:r>
              <a:rPr lang="en-US" dirty="0" smtClean="0"/>
              <a:t>Lab 2: Setting </a:t>
            </a:r>
            <a:r>
              <a:rPr lang="en-US" dirty="0" err="1" smtClean="0"/>
              <a:t>Comm</a:t>
            </a:r>
            <a:r>
              <a:rPr lang="en-US" dirty="0" smtClean="0"/>
              <a:t> Strings</a:t>
            </a:r>
          </a:p>
        </p:txBody>
      </p:sp>
      <p:sp>
        <p:nvSpPr>
          <p:cNvPr id="13315" name="Content Placeholder 2"/>
          <p:cNvSpPr>
            <a:spLocks noGrp="1"/>
          </p:cNvSpPr>
          <p:nvPr>
            <p:ph idx="1"/>
          </p:nvPr>
        </p:nvSpPr>
        <p:spPr>
          <a:xfrm>
            <a:off x="457200" y="1295400"/>
            <a:ext cx="8253413" cy="4876800"/>
          </a:xfrm>
        </p:spPr>
        <p:txBody>
          <a:bodyPr>
            <a:normAutofit/>
          </a:bodyPr>
          <a:lstStyle/>
          <a:p>
            <a:pPr>
              <a:defRPr/>
            </a:pPr>
            <a:r>
              <a:rPr lang="en-US" sz="1600" dirty="0">
                <a:solidFill>
                  <a:srgbClr val="1F497D"/>
                </a:solidFill>
              </a:rPr>
              <a:t>M</a:t>
            </a:r>
            <a:r>
              <a:rPr lang="en-US" sz="1600" dirty="0" smtClean="0">
                <a:solidFill>
                  <a:srgbClr val="1F497D"/>
                </a:solidFill>
              </a:rPr>
              <a:t>icrocontroller </a:t>
            </a:r>
            <a:r>
              <a:rPr lang="en-US" sz="1600" dirty="0">
                <a:solidFill>
                  <a:srgbClr val="1F497D"/>
                </a:solidFill>
              </a:rPr>
              <a:t>C</a:t>
            </a:r>
            <a:r>
              <a:rPr lang="en-US" sz="1600" dirty="0" smtClean="0">
                <a:solidFill>
                  <a:srgbClr val="1F497D"/>
                </a:solidFill>
              </a:rPr>
              <a:t>an </a:t>
            </a:r>
            <a:r>
              <a:rPr lang="en-US" sz="1600" dirty="0">
                <a:solidFill>
                  <a:srgbClr val="1F497D"/>
                </a:solidFill>
              </a:rPr>
              <a:t>L</a:t>
            </a:r>
            <a:r>
              <a:rPr lang="en-US" sz="1600" dirty="0" smtClean="0">
                <a:solidFill>
                  <a:srgbClr val="1F497D"/>
                </a:solidFill>
              </a:rPr>
              <a:t>ook </a:t>
            </a:r>
            <a:r>
              <a:rPr lang="en-US" sz="1600" dirty="0">
                <a:solidFill>
                  <a:srgbClr val="1F497D"/>
                </a:solidFill>
              </a:rPr>
              <a:t>for </a:t>
            </a:r>
            <a:r>
              <a:rPr lang="en-US" sz="1600" dirty="0" smtClean="0">
                <a:solidFill>
                  <a:srgbClr val="1F497D"/>
                </a:solidFill>
              </a:rPr>
              <a:t>UART </a:t>
            </a:r>
            <a:r>
              <a:rPr lang="en-US" sz="1600" dirty="0" err="1" smtClean="0">
                <a:solidFill>
                  <a:srgbClr val="1F497D"/>
                </a:solidFill>
              </a:rPr>
              <a:t>comm</a:t>
            </a:r>
            <a:r>
              <a:rPr lang="en-US" sz="1600" dirty="0" smtClean="0">
                <a:solidFill>
                  <a:srgbClr val="1F497D"/>
                </a:solidFill>
              </a:rPr>
              <a:t> </a:t>
            </a:r>
            <a:r>
              <a:rPr lang="en-US" sz="1600" dirty="0">
                <a:solidFill>
                  <a:srgbClr val="1F497D"/>
                </a:solidFill>
              </a:rPr>
              <a:t>S</a:t>
            </a:r>
            <a:r>
              <a:rPr lang="en-US" sz="1600" dirty="0" smtClean="0">
                <a:solidFill>
                  <a:srgbClr val="1F497D"/>
                </a:solidFill>
              </a:rPr>
              <a:t>trings </a:t>
            </a:r>
            <a:br>
              <a:rPr lang="en-US" sz="1600" dirty="0" smtClean="0">
                <a:solidFill>
                  <a:srgbClr val="1F497D"/>
                </a:solidFill>
              </a:rPr>
            </a:br>
            <a:r>
              <a:rPr lang="en-US" sz="1600" dirty="0" smtClean="0">
                <a:solidFill>
                  <a:srgbClr val="1F497D"/>
                </a:solidFill>
              </a:rPr>
              <a:t>as </a:t>
            </a:r>
            <a:r>
              <a:rPr lang="en-US" sz="1600" dirty="0">
                <a:solidFill>
                  <a:srgbClr val="1F497D"/>
                </a:solidFill>
              </a:rPr>
              <a:t>I</a:t>
            </a:r>
            <a:r>
              <a:rPr lang="en-US" sz="1600" dirty="0" smtClean="0">
                <a:solidFill>
                  <a:srgbClr val="1F497D"/>
                </a:solidFill>
              </a:rPr>
              <a:t>ndication </a:t>
            </a:r>
            <a:r>
              <a:rPr lang="en-US" sz="1600" dirty="0">
                <a:solidFill>
                  <a:srgbClr val="1F497D"/>
                </a:solidFill>
              </a:rPr>
              <a:t>of TCP </a:t>
            </a:r>
            <a:r>
              <a:rPr lang="en-US" sz="1600" dirty="0" smtClean="0">
                <a:solidFill>
                  <a:srgbClr val="1F497D"/>
                </a:solidFill>
              </a:rPr>
              <a:t>Connection </a:t>
            </a:r>
            <a:r>
              <a:rPr lang="en-US" sz="1600" dirty="0">
                <a:solidFill>
                  <a:srgbClr val="1F497D"/>
                </a:solidFill>
              </a:rPr>
              <a:t>S</a:t>
            </a:r>
            <a:r>
              <a:rPr lang="en-US" sz="1600" dirty="0" smtClean="0">
                <a:solidFill>
                  <a:srgbClr val="1F497D"/>
                </a:solidFill>
              </a:rPr>
              <a:t>tatus</a:t>
            </a:r>
            <a:endParaRPr lang="en-US" sz="1600" dirty="0">
              <a:solidFill>
                <a:srgbClr val="1F497D"/>
              </a:solidFill>
            </a:endParaRPr>
          </a:p>
          <a:p>
            <a:pPr lvl="1">
              <a:defRPr/>
            </a:pPr>
            <a:r>
              <a:rPr lang="en-US" sz="1200" dirty="0"/>
              <a:t>F</a:t>
            </a:r>
            <a:r>
              <a:rPr lang="en-US" sz="1200" dirty="0" smtClean="0"/>
              <a:t>actory </a:t>
            </a:r>
            <a:r>
              <a:rPr lang="en-US" sz="1200" dirty="0"/>
              <a:t>r</a:t>
            </a:r>
            <a:r>
              <a:rPr lang="en-US" sz="1200" dirty="0" smtClean="0"/>
              <a:t>eset</a:t>
            </a:r>
          </a:p>
          <a:p>
            <a:pPr lvl="1">
              <a:defRPr/>
            </a:pPr>
            <a:r>
              <a:rPr lang="en-US" sz="1200" b="1" dirty="0" smtClean="0"/>
              <a:t>reboot</a:t>
            </a:r>
            <a:endParaRPr lang="en-US" sz="1200" b="1" dirty="0"/>
          </a:p>
          <a:p>
            <a:pPr lvl="1">
              <a:defRPr/>
            </a:pPr>
            <a:r>
              <a:rPr lang="en-US" sz="1200" dirty="0"/>
              <a:t>Associate with </a:t>
            </a:r>
            <a:r>
              <a:rPr lang="en-US" sz="1200" dirty="0" smtClean="0"/>
              <a:t>AP</a:t>
            </a:r>
            <a:endParaRPr lang="en-US" sz="1200" dirty="0"/>
          </a:p>
          <a:p>
            <a:pPr lvl="1">
              <a:defRPr/>
            </a:pPr>
            <a:r>
              <a:rPr lang="en-US" sz="1200" b="1" dirty="0"/>
              <a:t>set </a:t>
            </a:r>
            <a:r>
              <a:rPr lang="en-US" sz="1200" b="1" dirty="0" err="1"/>
              <a:t>ip</a:t>
            </a:r>
            <a:r>
              <a:rPr lang="en-US" sz="1200" b="1" dirty="0"/>
              <a:t> host </a:t>
            </a:r>
            <a:r>
              <a:rPr lang="en-US" sz="1200" dirty="0" smtClean="0"/>
              <a:t>&lt;</a:t>
            </a:r>
            <a:r>
              <a:rPr lang="en-US" sz="1200" i="1" dirty="0" smtClean="0"/>
              <a:t>address</a:t>
            </a:r>
            <a:r>
              <a:rPr lang="en-US" sz="1200" dirty="0"/>
              <a:t>&gt;</a:t>
            </a:r>
          </a:p>
          <a:p>
            <a:pPr lvl="1">
              <a:defRPr/>
            </a:pPr>
            <a:r>
              <a:rPr lang="en-US" sz="1200" b="1" dirty="0"/>
              <a:t>set </a:t>
            </a:r>
            <a:r>
              <a:rPr lang="en-US" sz="1200" b="1" dirty="0" err="1"/>
              <a:t>ip</a:t>
            </a:r>
            <a:r>
              <a:rPr lang="en-US" sz="1200" b="1" dirty="0"/>
              <a:t> remote 5000</a:t>
            </a:r>
          </a:p>
          <a:p>
            <a:pPr lvl="1">
              <a:defRPr/>
            </a:pPr>
            <a:r>
              <a:rPr lang="en-US" sz="1200" b="1" dirty="0"/>
              <a:t>set </a:t>
            </a:r>
            <a:r>
              <a:rPr lang="en-US" sz="1200" b="1" dirty="0" err="1"/>
              <a:t>comm</a:t>
            </a:r>
            <a:r>
              <a:rPr lang="en-US" sz="1200" b="1" dirty="0"/>
              <a:t> open HAPPY</a:t>
            </a:r>
          </a:p>
          <a:p>
            <a:pPr lvl="1">
              <a:defRPr/>
            </a:pPr>
            <a:r>
              <a:rPr lang="en-US" sz="1200" b="1" dirty="0"/>
              <a:t>set </a:t>
            </a:r>
            <a:r>
              <a:rPr lang="en-US" sz="1200" b="1" dirty="0" err="1"/>
              <a:t>comm</a:t>
            </a:r>
            <a:r>
              <a:rPr lang="en-US" sz="1200" b="1" dirty="0"/>
              <a:t> close HOLIDAYS</a:t>
            </a:r>
          </a:p>
          <a:p>
            <a:pPr lvl="1">
              <a:defRPr/>
            </a:pPr>
            <a:r>
              <a:rPr lang="en-US" sz="1200" b="1" dirty="0"/>
              <a:t>set </a:t>
            </a:r>
            <a:r>
              <a:rPr lang="en-US" sz="1200" b="1" dirty="0" err="1"/>
              <a:t>comm</a:t>
            </a:r>
            <a:r>
              <a:rPr lang="en-US" sz="1200" b="1" dirty="0"/>
              <a:t> remote HAPPY_NEW_YEAR</a:t>
            </a:r>
          </a:p>
          <a:p>
            <a:pPr lvl="1">
              <a:defRPr/>
            </a:pPr>
            <a:r>
              <a:rPr lang="en-US" sz="1200" b="1" dirty="0" smtClean="0"/>
              <a:t>save &amp; reboot </a:t>
            </a:r>
            <a:endParaRPr lang="en-US" sz="1200" b="1" dirty="0"/>
          </a:p>
          <a:p>
            <a:pPr lvl="1">
              <a:defRPr/>
            </a:pPr>
            <a:r>
              <a:rPr lang="en-US" sz="1200" dirty="0"/>
              <a:t>Enter command mode</a:t>
            </a:r>
          </a:p>
          <a:p>
            <a:pPr lvl="1">
              <a:defRPr/>
            </a:pPr>
            <a:r>
              <a:rPr lang="en-US" sz="1200" b="1" dirty="0"/>
              <a:t>open</a:t>
            </a:r>
          </a:p>
          <a:p>
            <a:pPr lvl="1">
              <a:defRPr/>
            </a:pPr>
            <a:r>
              <a:rPr lang="en-US" sz="1200" dirty="0"/>
              <a:t>See open string in </a:t>
            </a:r>
            <a:r>
              <a:rPr lang="en-US" sz="1200" dirty="0" err="1" smtClean="0"/>
              <a:t>Tera</a:t>
            </a:r>
            <a:r>
              <a:rPr lang="en-US" sz="1200" dirty="0" smtClean="0"/>
              <a:t> Term</a:t>
            </a:r>
            <a:endParaRPr lang="en-US" sz="1200" dirty="0"/>
          </a:p>
          <a:p>
            <a:pPr lvl="1">
              <a:defRPr/>
            </a:pPr>
            <a:r>
              <a:rPr lang="en-US" sz="1200" dirty="0"/>
              <a:t>See remote string in </a:t>
            </a:r>
            <a:r>
              <a:rPr lang="en-US" sz="1200" dirty="0" err="1"/>
              <a:t>PortPeeker</a:t>
            </a:r>
            <a:endParaRPr lang="en-US" sz="1200" dirty="0"/>
          </a:p>
          <a:p>
            <a:pPr lvl="1">
              <a:defRPr/>
            </a:pPr>
            <a:r>
              <a:rPr lang="en-US" sz="1200" dirty="0"/>
              <a:t>Enter command </a:t>
            </a:r>
            <a:r>
              <a:rPr lang="en-US" sz="1200" dirty="0" smtClean="0"/>
              <a:t>mode</a:t>
            </a:r>
            <a:endParaRPr lang="en-US" sz="1200" dirty="0"/>
          </a:p>
          <a:p>
            <a:pPr lvl="1">
              <a:defRPr/>
            </a:pPr>
            <a:r>
              <a:rPr lang="en-US" sz="1200" b="1" dirty="0"/>
              <a:t>close</a:t>
            </a:r>
          </a:p>
          <a:p>
            <a:pPr lvl="1">
              <a:defRPr/>
            </a:pPr>
            <a:r>
              <a:rPr lang="en-US" sz="1200" dirty="0"/>
              <a:t>See close string in </a:t>
            </a:r>
            <a:r>
              <a:rPr lang="en-US" sz="1200" dirty="0" err="1" smtClean="0"/>
              <a:t>Tera</a:t>
            </a:r>
            <a:r>
              <a:rPr lang="en-US" sz="1200" dirty="0" smtClean="0"/>
              <a:t> Term</a:t>
            </a:r>
            <a:endParaRPr lang="en-US" sz="1200" dirty="0"/>
          </a:p>
          <a:p>
            <a:pPr marL="0" indent="0" algn="ctr">
              <a:buFontTx/>
              <a:buNone/>
              <a:defRPr/>
            </a:pPr>
            <a:r>
              <a:rPr lang="en-US" sz="1400" dirty="0" smtClean="0">
                <a:solidFill>
                  <a:schemeClr val="accent2"/>
                </a:solidFill>
              </a:rPr>
              <a:t>Tip</a:t>
            </a:r>
            <a:r>
              <a:rPr lang="en-US" sz="1400" dirty="0">
                <a:solidFill>
                  <a:schemeClr val="accent2"/>
                </a:solidFill>
              </a:rPr>
              <a:t>: </a:t>
            </a:r>
            <a:r>
              <a:rPr lang="en-US" sz="1400" dirty="0" smtClean="0">
                <a:solidFill>
                  <a:schemeClr val="accent2"/>
                </a:solidFill>
              </a:rPr>
              <a:t>Microcontroller Can Read UART Open &amp; Close </a:t>
            </a:r>
            <a:br>
              <a:rPr lang="en-US" sz="1400" dirty="0" smtClean="0">
                <a:solidFill>
                  <a:schemeClr val="accent2"/>
                </a:solidFill>
              </a:rPr>
            </a:br>
            <a:r>
              <a:rPr lang="en-US" sz="1400" dirty="0" smtClean="0">
                <a:solidFill>
                  <a:schemeClr val="accent2"/>
                </a:solidFill>
              </a:rPr>
              <a:t>Strings to Determine TCP Connection Status</a:t>
            </a:r>
            <a:endParaRPr lang="en-US" sz="1400" dirty="0">
              <a:solidFill>
                <a:schemeClr val="accent2"/>
              </a:solidFill>
            </a:endParaRPr>
          </a:p>
        </p:txBody>
      </p:sp>
      <p:pic>
        <p:nvPicPr>
          <p:cNvPr id="4" name="Content Placeholder 2"/>
          <p:cNvPicPr>
            <a:picLocks noChangeAspect="1"/>
          </p:cNvPicPr>
          <p:nvPr/>
        </p:nvPicPr>
        <p:blipFill>
          <a:blip r:embed="rId2" cstate="print"/>
          <a:srcRect/>
          <a:stretch>
            <a:fillRect/>
          </a:stretch>
        </p:blipFill>
        <p:spPr>
          <a:xfrm>
            <a:off x="4648200" y="2286000"/>
            <a:ext cx="4017062" cy="2590800"/>
          </a:xfrm>
          <a:prstGeom prst="rect">
            <a:avLst/>
          </a:prstGeom>
        </p:spPr>
      </p:pic>
    </p:spTree>
    <p:extLst>
      <p:ext uri="{BB962C8B-B14F-4D97-AF65-F5344CB8AC3E}">
        <p14:creationId xmlns:p14="http://schemas.microsoft.com/office/powerpoint/2010/main" val="3802333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smtClean="0"/>
              <a:t>Lab 2: Forwarding TCP packets</a:t>
            </a:r>
          </a:p>
        </p:txBody>
      </p:sp>
      <p:sp>
        <p:nvSpPr>
          <p:cNvPr id="50179" name="Content Placeholder 2"/>
          <p:cNvSpPr>
            <a:spLocks noGrp="1"/>
          </p:cNvSpPr>
          <p:nvPr>
            <p:ph idx="1"/>
          </p:nvPr>
        </p:nvSpPr>
        <p:spPr/>
        <p:txBody>
          <a:bodyPr>
            <a:normAutofit/>
          </a:bodyPr>
          <a:lstStyle/>
          <a:p>
            <a:r>
              <a:rPr lang="en-US" sz="1600" dirty="0" smtClean="0"/>
              <a:t>When Data </a:t>
            </a:r>
            <a:r>
              <a:rPr lang="en-US" sz="1600" dirty="0"/>
              <a:t>I</a:t>
            </a:r>
            <a:r>
              <a:rPr lang="en-US" sz="1600" dirty="0" smtClean="0"/>
              <a:t>s Written to Module’s UART, TCP Packets </a:t>
            </a:r>
            <a:br>
              <a:rPr lang="en-US" sz="1600" dirty="0" smtClean="0"/>
            </a:br>
            <a:r>
              <a:rPr lang="en-US" sz="1600" dirty="0" smtClean="0"/>
              <a:t>Forwarded </a:t>
            </a:r>
            <a:r>
              <a:rPr lang="en-US" sz="1600" dirty="0"/>
              <a:t>B</a:t>
            </a:r>
            <a:r>
              <a:rPr lang="en-US" sz="1600" dirty="0" smtClean="0"/>
              <a:t>ased On</a:t>
            </a:r>
          </a:p>
          <a:p>
            <a:pPr lvl="1"/>
            <a:r>
              <a:rPr lang="en-US" sz="1600" dirty="0" smtClean="0"/>
              <a:t>Flush timer</a:t>
            </a:r>
          </a:p>
          <a:p>
            <a:pPr lvl="1"/>
            <a:r>
              <a:rPr lang="en-US" sz="1600" dirty="0" smtClean="0"/>
              <a:t>Flush size</a:t>
            </a:r>
          </a:p>
          <a:p>
            <a:pPr lvl="1"/>
            <a:r>
              <a:rPr lang="en-US" sz="1600" dirty="0" smtClean="0"/>
              <a:t>Match character</a:t>
            </a:r>
          </a:p>
          <a:p>
            <a:r>
              <a:rPr lang="en-US" sz="1600" dirty="0" smtClean="0"/>
              <a:t>TCP </a:t>
            </a:r>
            <a:r>
              <a:rPr lang="en-US" sz="1600" dirty="0"/>
              <a:t>P</a:t>
            </a:r>
            <a:r>
              <a:rPr lang="en-US" sz="1600" dirty="0" smtClean="0"/>
              <a:t>acket Sent When </a:t>
            </a:r>
            <a:r>
              <a:rPr lang="en-US" sz="1600" dirty="0"/>
              <a:t>A</a:t>
            </a:r>
            <a:r>
              <a:rPr lang="en-US" sz="1600" dirty="0" smtClean="0"/>
              <a:t>ny of These </a:t>
            </a:r>
            <a:r>
              <a:rPr lang="en-US" sz="1600" dirty="0"/>
              <a:t>E</a:t>
            </a:r>
            <a:r>
              <a:rPr lang="en-US" sz="1600" dirty="0" smtClean="0"/>
              <a:t>vents Occur</a:t>
            </a:r>
          </a:p>
          <a:p>
            <a:r>
              <a:rPr lang="en-US" sz="1600" dirty="0" smtClean="0">
                <a:solidFill>
                  <a:srgbClr val="1F497D"/>
                </a:solidFill>
              </a:rPr>
              <a:t>Parameters Logically </a:t>
            </a:r>
            <a:r>
              <a:rPr lang="en-US" sz="1600" dirty="0" err="1" smtClean="0">
                <a:solidFill>
                  <a:srgbClr val="1F497D"/>
                </a:solidFill>
              </a:rPr>
              <a:t>ORed</a:t>
            </a:r>
            <a:r>
              <a:rPr lang="en-US" sz="1600" dirty="0" smtClean="0">
                <a:solidFill>
                  <a:srgbClr val="1F497D"/>
                </a:solidFill>
              </a:rPr>
              <a:t> to Determine when TCP Packet </a:t>
            </a:r>
            <a:r>
              <a:rPr lang="en-US" sz="1600" dirty="0">
                <a:solidFill>
                  <a:srgbClr val="1F497D"/>
                </a:solidFill>
              </a:rPr>
              <a:t>I</a:t>
            </a:r>
            <a:r>
              <a:rPr lang="en-US" sz="1600" dirty="0" smtClean="0">
                <a:solidFill>
                  <a:srgbClr val="1F497D"/>
                </a:solidFill>
              </a:rPr>
              <a:t>s Sent </a:t>
            </a:r>
            <a:endParaRPr lang="en-US" sz="1600" dirty="0">
              <a:solidFill>
                <a:srgbClr val="1F497D"/>
              </a:solidFill>
            </a:endParaRPr>
          </a:p>
          <a:p>
            <a:r>
              <a:rPr lang="en-US" sz="1600" dirty="0" smtClean="0">
                <a:solidFill>
                  <a:srgbClr val="1F497D"/>
                </a:solidFill>
              </a:rPr>
              <a:t>When </a:t>
            </a:r>
            <a:r>
              <a:rPr lang="en-US" sz="1600" dirty="0">
                <a:solidFill>
                  <a:srgbClr val="1F497D"/>
                </a:solidFill>
              </a:rPr>
              <a:t>C</a:t>
            </a:r>
            <a:r>
              <a:rPr lang="en-US" sz="1600" dirty="0" smtClean="0">
                <a:solidFill>
                  <a:srgbClr val="1F497D"/>
                </a:solidFill>
              </a:rPr>
              <a:t>onfigured </a:t>
            </a:r>
            <a:r>
              <a:rPr lang="en-US" sz="1600" dirty="0">
                <a:solidFill>
                  <a:srgbClr val="1F497D"/>
                </a:solidFill>
              </a:rPr>
              <a:t>C</a:t>
            </a:r>
            <a:r>
              <a:rPr lang="en-US" sz="1600" dirty="0" smtClean="0">
                <a:solidFill>
                  <a:srgbClr val="1F497D"/>
                </a:solidFill>
              </a:rPr>
              <a:t>orrectly, Module </a:t>
            </a:r>
            <a:r>
              <a:rPr lang="en-US" sz="1600" dirty="0">
                <a:solidFill>
                  <a:srgbClr val="1F497D"/>
                </a:solidFill>
              </a:rPr>
              <a:t>C</a:t>
            </a:r>
            <a:r>
              <a:rPr lang="en-US" sz="1600" dirty="0" smtClean="0">
                <a:solidFill>
                  <a:srgbClr val="1F497D"/>
                </a:solidFill>
              </a:rPr>
              <a:t>an </a:t>
            </a:r>
            <a:r>
              <a:rPr lang="en-US" sz="1600" dirty="0">
                <a:solidFill>
                  <a:srgbClr val="1F497D"/>
                </a:solidFill>
              </a:rPr>
              <a:t>B</a:t>
            </a:r>
            <a:r>
              <a:rPr lang="en-US" sz="1600" dirty="0" smtClean="0">
                <a:solidFill>
                  <a:srgbClr val="1F497D"/>
                </a:solidFill>
              </a:rPr>
              <a:t>e </a:t>
            </a:r>
            <a:r>
              <a:rPr lang="en-US" sz="1600" dirty="0">
                <a:solidFill>
                  <a:srgbClr val="1F497D"/>
                </a:solidFill>
              </a:rPr>
              <a:t>O</a:t>
            </a:r>
            <a:r>
              <a:rPr lang="en-US" sz="1600" dirty="0" smtClean="0">
                <a:solidFill>
                  <a:srgbClr val="1F497D"/>
                </a:solidFill>
              </a:rPr>
              <a:t>ptimized for Low </a:t>
            </a:r>
            <a:r>
              <a:rPr lang="en-US" sz="1600" dirty="0">
                <a:solidFill>
                  <a:srgbClr val="1F497D"/>
                </a:solidFill>
              </a:rPr>
              <a:t>L</a:t>
            </a:r>
            <a:r>
              <a:rPr lang="en-US" sz="1600" dirty="0" smtClean="0">
                <a:solidFill>
                  <a:srgbClr val="1F497D"/>
                </a:solidFill>
              </a:rPr>
              <a:t>atency or </a:t>
            </a:r>
            <a:r>
              <a:rPr lang="en-US" sz="1600" dirty="0">
                <a:solidFill>
                  <a:srgbClr val="1F497D"/>
                </a:solidFill>
              </a:rPr>
              <a:t>H</a:t>
            </a:r>
            <a:r>
              <a:rPr lang="en-US" sz="1600" dirty="0" smtClean="0">
                <a:solidFill>
                  <a:srgbClr val="1F497D"/>
                </a:solidFill>
              </a:rPr>
              <a:t>igh Throughput</a:t>
            </a:r>
          </a:p>
          <a:p>
            <a:pPr lvl="1"/>
            <a:r>
              <a:rPr lang="en-US" sz="1600" dirty="0" smtClean="0"/>
              <a:t>Low latency: use lower flush timer </a:t>
            </a:r>
            <a:r>
              <a:rPr lang="en-US" sz="1600" dirty="0"/>
              <a:t>value </a:t>
            </a:r>
            <a:r>
              <a:rPr lang="en-US" sz="1600" dirty="0" smtClean="0"/>
              <a:t>&amp; flush size</a:t>
            </a:r>
          </a:p>
          <a:p>
            <a:pPr lvl="1"/>
            <a:r>
              <a:rPr lang="en-US" sz="1600" dirty="0" smtClean="0"/>
              <a:t>High throughput: use higher flush timer value &amp; flush size</a:t>
            </a:r>
          </a:p>
          <a:p>
            <a:pPr marL="0" indent="0">
              <a:buNone/>
            </a:pPr>
            <a:endParaRPr lang="en-US" sz="1500" dirty="0" smtClean="0">
              <a:solidFill>
                <a:schemeClr val="accent2"/>
              </a:solidFill>
            </a:endParaRPr>
          </a:p>
          <a:p>
            <a:pPr marL="0" indent="0" algn="ctr">
              <a:buNone/>
            </a:pPr>
            <a:r>
              <a:rPr lang="en-US" sz="1500" dirty="0" smtClean="0">
                <a:solidFill>
                  <a:schemeClr val="accent2"/>
                </a:solidFill>
              </a:rPr>
              <a:t>Tip: Module </a:t>
            </a:r>
            <a:r>
              <a:rPr lang="en-US" sz="1500" dirty="0">
                <a:solidFill>
                  <a:schemeClr val="accent2"/>
                </a:solidFill>
              </a:rPr>
              <a:t>T</a:t>
            </a:r>
            <a:r>
              <a:rPr lang="en-US" sz="1500" dirty="0" smtClean="0">
                <a:solidFill>
                  <a:schemeClr val="accent2"/>
                </a:solidFill>
              </a:rPr>
              <a:t>ries to Optimize Automatically </a:t>
            </a:r>
            <a:r>
              <a:rPr lang="en-US" sz="1500" dirty="0">
                <a:solidFill>
                  <a:schemeClr val="accent2"/>
                </a:solidFill>
              </a:rPr>
              <a:t>for B</a:t>
            </a:r>
            <a:r>
              <a:rPr lang="en-US" sz="1500" dirty="0" smtClean="0">
                <a:solidFill>
                  <a:schemeClr val="accent2"/>
                </a:solidFill>
              </a:rPr>
              <a:t>andwidth </a:t>
            </a:r>
            <a:br>
              <a:rPr lang="en-US" sz="1500" dirty="0" smtClean="0">
                <a:solidFill>
                  <a:schemeClr val="accent2"/>
                </a:solidFill>
              </a:rPr>
            </a:br>
            <a:r>
              <a:rPr lang="en-US" sz="1500" dirty="0" smtClean="0">
                <a:solidFill>
                  <a:schemeClr val="accent2"/>
                </a:solidFill>
              </a:rPr>
              <a:t>by Increasing Default </a:t>
            </a:r>
            <a:r>
              <a:rPr lang="en-US" sz="1500" dirty="0">
                <a:solidFill>
                  <a:schemeClr val="accent2"/>
                </a:solidFill>
              </a:rPr>
              <a:t>F</a:t>
            </a:r>
            <a:r>
              <a:rPr lang="en-US" sz="1500" dirty="0" smtClean="0">
                <a:solidFill>
                  <a:schemeClr val="accent2"/>
                </a:solidFill>
              </a:rPr>
              <a:t>lush </a:t>
            </a:r>
            <a:r>
              <a:rPr lang="en-US" sz="1500" dirty="0">
                <a:solidFill>
                  <a:schemeClr val="accent2"/>
                </a:solidFill>
              </a:rPr>
              <a:t>S</a:t>
            </a:r>
            <a:r>
              <a:rPr lang="en-US" sz="1500" dirty="0" smtClean="0">
                <a:solidFill>
                  <a:schemeClr val="accent2"/>
                </a:solidFill>
              </a:rPr>
              <a:t>ize with Higher </a:t>
            </a:r>
            <a:r>
              <a:rPr lang="en-US" sz="1500" dirty="0">
                <a:solidFill>
                  <a:schemeClr val="accent2"/>
                </a:solidFill>
              </a:rPr>
              <a:t>B</a:t>
            </a:r>
            <a:r>
              <a:rPr lang="en-US" sz="1500" dirty="0" smtClean="0">
                <a:solidFill>
                  <a:schemeClr val="accent2"/>
                </a:solidFill>
              </a:rPr>
              <a:t>aud </a:t>
            </a:r>
            <a:r>
              <a:rPr lang="en-US" sz="1500" dirty="0">
                <a:solidFill>
                  <a:schemeClr val="accent2"/>
                </a:solidFill>
              </a:rPr>
              <a:t>R</a:t>
            </a:r>
            <a:r>
              <a:rPr lang="en-US" sz="1500" dirty="0" smtClean="0">
                <a:solidFill>
                  <a:schemeClr val="accent2"/>
                </a:solidFill>
              </a:rPr>
              <a:t>ates </a:t>
            </a:r>
            <a:endParaRPr lang="en-US" sz="1500" dirty="0">
              <a:solidFill>
                <a:schemeClr val="accent2"/>
              </a:solidFill>
            </a:endParaRPr>
          </a:p>
        </p:txBody>
      </p:sp>
    </p:spTree>
    <p:extLst>
      <p:ext uri="{BB962C8B-B14F-4D97-AF65-F5344CB8AC3E}">
        <p14:creationId xmlns:p14="http://schemas.microsoft.com/office/powerpoint/2010/main" val="3614098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smtClean="0"/>
              <a:t>Lab 2: Forwarding TCP packets</a:t>
            </a:r>
          </a:p>
        </p:txBody>
      </p:sp>
      <p:sp>
        <p:nvSpPr>
          <p:cNvPr id="50179" name="Content Placeholder 2"/>
          <p:cNvSpPr>
            <a:spLocks noGrp="1"/>
          </p:cNvSpPr>
          <p:nvPr>
            <p:ph idx="1"/>
          </p:nvPr>
        </p:nvSpPr>
        <p:spPr>
          <a:xfrm>
            <a:off x="457200" y="1295400"/>
            <a:ext cx="4800600" cy="4800600"/>
          </a:xfrm>
        </p:spPr>
        <p:txBody>
          <a:bodyPr>
            <a:normAutofit lnSpcReduction="10000"/>
          </a:bodyPr>
          <a:lstStyle/>
          <a:p>
            <a:r>
              <a:rPr lang="en-US" sz="1600" dirty="0"/>
              <a:t>Forwarding </a:t>
            </a:r>
            <a:r>
              <a:rPr lang="en-US" sz="1600" dirty="0" smtClean="0"/>
              <a:t>Packets </a:t>
            </a:r>
            <a:r>
              <a:rPr lang="en-US" sz="1600" dirty="0"/>
              <a:t>B</a:t>
            </a:r>
            <a:r>
              <a:rPr lang="en-US" sz="1600" dirty="0" smtClean="0"/>
              <a:t>ased </a:t>
            </a:r>
            <a:r>
              <a:rPr lang="en-US" sz="1600" dirty="0"/>
              <a:t>on Flush Timer</a:t>
            </a:r>
          </a:p>
          <a:p>
            <a:pPr lvl="1"/>
            <a:r>
              <a:rPr lang="en-US" sz="1400" b="1" dirty="0"/>
              <a:t>set </a:t>
            </a:r>
            <a:r>
              <a:rPr lang="en-US" sz="1400" b="1" dirty="0" err="1"/>
              <a:t>comm</a:t>
            </a:r>
            <a:r>
              <a:rPr lang="en-US" sz="1400" b="1" dirty="0"/>
              <a:t> timer 1000</a:t>
            </a:r>
          </a:p>
          <a:p>
            <a:pPr lvl="1"/>
            <a:r>
              <a:rPr lang="en-US" sz="1400" b="1" dirty="0"/>
              <a:t>save</a:t>
            </a:r>
          </a:p>
          <a:p>
            <a:pPr lvl="1"/>
            <a:r>
              <a:rPr lang="en-US" sz="1400" b="1" dirty="0"/>
              <a:t>open</a:t>
            </a:r>
          </a:p>
          <a:p>
            <a:pPr lvl="1"/>
            <a:r>
              <a:rPr lang="en-US" sz="1400" dirty="0"/>
              <a:t>Type </a:t>
            </a:r>
            <a:r>
              <a:rPr lang="en-US" sz="1400" dirty="0" smtClean="0"/>
              <a:t>text after TCP </a:t>
            </a:r>
            <a:r>
              <a:rPr lang="en-US" sz="1400" dirty="0"/>
              <a:t>connection </a:t>
            </a:r>
            <a:r>
              <a:rPr lang="en-US" sz="1400" dirty="0" smtClean="0"/>
              <a:t>opens </a:t>
            </a:r>
            <a:endParaRPr lang="en-US" sz="1400" dirty="0"/>
          </a:p>
          <a:p>
            <a:pPr lvl="1"/>
            <a:r>
              <a:rPr lang="en-US" sz="1400" dirty="0" smtClean="0"/>
              <a:t>After </a:t>
            </a:r>
            <a:r>
              <a:rPr lang="en-US" sz="1400" dirty="0"/>
              <a:t>you </a:t>
            </a:r>
            <a:r>
              <a:rPr lang="en-US" sz="1400" dirty="0" smtClean="0"/>
              <a:t>stop typing, TCP </a:t>
            </a:r>
            <a:r>
              <a:rPr lang="en-US" sz="1400" dirty="0"/>
              <a:t>packet </a:t>
            </a:r>
            <a:r>
              <a:rPr lang="en-US" sz="1400" dirty="0" smtClean="0"/>
              <a:t>is sent </a:t>
            </a:r>
            <a:br>
              <a:rPr lang="en-US" sz="1400" dirty="0" smtClean="0"/>
            </a:br>
            <a:r>
              <a:rPr lang="en-US" sz="1400" dirty="0" smtClean="0"/>
              <a:t>1 second later</a:t>
            </a:r>
            <a:endParaRPr lang="en-US" sz="1400" dirty="0"/>
          </a:p>
          <a:p>
            <a:r>
              <a:rPr lang="en-US" sz="1600" dirty="0" smtClean="0">
                <a:solidFill>
                  <a:srgbClr val="1F497D"/>
                </a:solidFill>
              </a:rPr>
              <a:t>Forward </a:t>
            </a:r>
            <a:r>
              <a:rPr lang="en-US" sz="1600" dirty="0">
                <a:solidFill>
                  <a:srgbClr val="1F497D"/>
                </a:solidFill>
              </a:rPr>
              <a:t>P</a:t>
            </a:r>
            <a:r>
              <a:rPr lang="en-US" sz="1600" dirty="0" smtClean="0">
                <a:solidFill>
                  <a:srgbClr val="1F497D"/>
                </a:solidFill>
              </a:rPr>
              <a:t>ackets </a:t>
            </a:r>
            <a:r>
              <a:rPr lang="en-US" sz="1600" dirty="0">
                <a:solidFill>
                  <a:srgbClr val="1F497D"/>
                </a:solidFill>
              </a:rPr>
              <a:t>B</a:t>
            </a:r>
            <a:r>
              <a:rPr lang="en-US" sz="1600" dirty="0" smtClean="0">
                <a:solidFill>
                  <a:srgbClr val="1F497D"/>
                </a:solidFill>
              </a:rPr>
              <a:t>ased </a:t>
            </a:r>
            <a:r>
              <a:rPr lang="en-US" sz="1600" dirty="0">
                <a:solidFill>
                  <a:srgbClr val="1F497D"/>
                </a:solidFill>
              </a:rPr>
              <a:t>on </a:t>
            </a:r>
            <a:r>
              <a:rPr lang="en-US" sz="1600" dirty="0" smtClean="0">
                <a:solidFill>
                  <a:srgbClr val="1F497D"/>
                </a:solidFill>
              </a:rPr>
              <a:t>Match Character</a:t>
            </a:r>
            <a:endParaRPr lang="en-US" sz="1600" dirty="0">
              <a:solidFill>
                <a:srgbClr val="1F497D"/>
              </a:solidFill>
            </a:endParaRPr>
          </a:p>
          <a:p>
            <a:pPr lvl="1"/>
            <a:r>
              <a:rPr lang="en-US" sz="1400" b="1" dirty="0"/>
              <a:t>s</a:t>
            </a:r>
            <a:r>
              <a:rPr lang="en-US" sz="1400" b="1" dirty="0" smtClean="0"/>
              <a:t>et c t 0          </a:t>
            </a:r>
            <a:r>
              <a:rPr lang="en-US" sz="1050" b="1" i="1" dirty="0" smtClean="0">
                <a:solidFill>
                  <a:schemeClr val="accent1"/>
                </a:solidFill>
              </a:rPr>
              <a:t>(why do we send this command ?)</a:t>
            </a:r>
            <a:endParaRPr lang="en-US" sz="1400" b="1" i="1" dirty="0" smtClean="0">
              <a:solidFill>
                <a:schemeClr val="accent1"/>
              </a:solidFill>
            </a:endParaRPr>
          </a:p>
          <a:p>
            <a:pPr lvl="1"/>
            <a:r>
              <a:rPr lang="en-US" sz="1400" b="1" dirty="0" smtClean="0"/>
              <a:t>set </a:t>
            </a:r>
            <a:r>
              <a:rPr lang="en-US" sz="1400" b="1" dirty="0" err="1"/>
              <a:t>comm</a:t>
            </a:r>
            <a:r>
              <a:rPr lang="en-US" sz="1400" b="1" dirty="0"/>
              <a:t> match 65</a:t>
            </a:r>
          </a:p>
          <a:p>
            <a:pPr lvl="2"/>
            <a:r>
              <a:rPr lang="en-US" sz="1400" dirty="0"/>
              <a:t>This parameter expects </a:t>
            </a:r>
            <a:r>
              <a:rPr lang="en-US" sz="1400" dirty="0" smtClean="0"/>
              <a:t>ASCII decimal character or HEX </a:t>
            </a:r>
            <a:r>
              <a:rPr lang="en-US" sz="1400" dirty="0"/>
              <a:t>value of the match </a:t>
            </a:r>
            <a:r>
              <a:rPr lang="en-US" sz="1400" dirty="0" smtClean="0"/>
              <a:t>character (e.g., 65=</a:t>
            </a:r>
            <a:r>
              <a:rPr lang="en-US" sz="1400" dirty="0"/>
              <a:t> </a:t>
            </a:r>
            <a:r>
              <a:rPr lang="en-US" sz="1400" dirty="0" smtClean="0"/>
              <a:t>Capital A</a:t>
            </a:r>
            <a:r>
              <a:rPr lang="en-US" sz="1400" dirty="0"/>
              <a:t>)</a:t>
            </a:r>
          </a:p>
          <a:p>
            <a:pPr lvl="1"/>
            <a:r>
              <a:rPr lang="en-US" sz="1400" b="1" dirty="0"/>
              <a:t>save</a:t>
            </a:r>
          </a:p>
          <a:p>
            <a:pPr lvl="1"/>
            <a:r>
              <a:rPr lang="en-US" sz="1400" b="1" dirty="0"/>
              <a:t>open</a:t>
            </a:r>
          </a:p>
          <a:p>
            <a:pPr lvl="1"/>
            <a:r>
              <a:rPr lang="en-US" sz="1400" dirty="0"/>
              <a:t>Type 12345678A</a:t>
            </a:r>
          </a:p>
          <a:p>
            <a:pPr lvl="1"/>
            <a:r>
              <a:rPr lang="en-US" sz="1400" dirty="0"/>
              <a:t>T</a:t>
            </a:r>
            <a:r>
              <a:rPr lang="en-US" sz="1400" dirty="0" smtClean="0"/>
              <a:t>CP </a:t>
            </a:r>
            <a:r>
              <a:rPr lang="en-US" sz="1400" dirty="0"/>
              <a:t>packet </a:t>
            </a:r>
            <a:r>
              <a:rPr lang="en-US" sz="1400" dirty="0" smtClean="0"/>
              <a:t>sent </a:t>
            </a:r>
            <a:r>
              <a:rPr lang="en-US" sz="1400" dirty="0"/>
              <a:t>out after you type </a:t>
            </a:r>
            <a:r>
              <a:rPr lang="en-US" sz="1400" dirty="0" smtClean="0"/>
              <a:t>A character </a:t>
            </a:r>
            <a:endParaRPr lang="en-US" sz="1400" dirty="0"/>
          </a:p>
          <a:p>
            <a:pPr lvl="1"/>
            <a:r>
              <a:rPr lang="en-US" sz="1400" dirty="0" smtClean="0"/>
              <a:t>Observe packet in </a:t>
            </a:r>
            <a:r>
              <a:rPr lang="en-US" sz="1400" dirty="0" err="1" smtClean="0"/>
              <a:t>PortPeeker</a:t>
            </a:r>
            <a:endParaRPr lang="en-US" sz="1400" dirty="0" smtClean="0"/>
          </a:p>
          <a:p>
            <a:r>
              <a:rPr lang="en-US" sz="1600" dirty="0" smtClean="0">
                <a:solidFill>
                  <a:srgbClr val="1F497D"/>
                </a:solidFill>
              </a:rPr>
              <a:t>What Do </a:t>
            </a:r>
            <a:r>
              <a:rPr lang="en-US" sz="1600" dirty="0">
                <a:solidFill>
                  <a:srgbClr val="1F497D"/>
                </a:solidFill>
              </a:rPr>
              <a:t>Y</a:t>
            </a:r>
            <a:r>
              <a:rPr lang="en-US" sz="1600" dirty="0" smtClean="0">
                <a:solidFill>
                  <a:srgbClr val="1F497D"/>
                </a:solidFill>
              </a:rPr>
              <a:t>ou </a:t>
            </a:r>
            <a:r>
              <a:rPr lang="en-US" sz="1600" dirty="0">
                <a:solidFill>
                  <a:srgbClr val="1F497D"/>
                </a:solidFill>
              </a:rPr>
              <a:t>L</a:t>
            </a:r>
            <a:r>
              <a:rPr lang="en-US" sz="1600" dirty="0" smtClean="0">
                <a:solidFill>
                  <a:srgbClr val="1F497D"/>
                </a:solidFill>
              </a:rPr>
              <a:t>earn from Using ‘get c’ Command?</a:t>
            </a:r>
          </a:p>
        </p:txBody>
      </p:sp>
      <p:pic>
        <p:nvPicPr>
          <p:cNvPr id="4" name="Content Placeholder 3"/>
          <p:cNvPicPr>
            <a:picLocks noChangeAspect="1"/>
          </p:cNvPicPr>
          <p:nvPr/>
        </p:nvPicPr>
        <p:blipFill>
          <a:blip r:embed="rId2" cstate="print"/>
          <a:srcRect/>
          <a:stretch>
            <a:fillRect/>
          </a:stretch>
        </p:blipFill>
        <p:spPr>
          <a:xfrm>
            <a:off x="5181600" y="1828800"/>
            <a:ext cx="3470432" cy="2743200"/>
          </a:xfrm>
          <a:prstGeom prst="rect">
            <a:avLst/>
          </a:prstGeom>
        </p:spPr>
      </p:pic>
    </p:spTree>
    <p:extLst>
      <p:ext uri="{BB962C8B-B14F-4D97-AF65-F5344CB8AC3E}">
        <p14:creationId xmlns:p14="http://schemas.microsoft.com/office/powerpoint/2010/main" val="3838460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smtClean="0"/>
              <a:t>Lab 2: Conclusion</a:t>
            </a:r>
          </a:p>
        </p:txBody>
      </p:sp>
      <p:sp>
        <p:nvSpPr>
          <p:cNvPr id="52227" name="Content Placeholder 2"/>
          <p:cNvSpPr>
            <a:spLocks noGrp="1"/>
          </p:cNvSpPr>
          <p:nvPr>
            <p:ph idx="1"/>
          </p:nvPr>
        </p:nvSpPr>
        <p:spPr/>
        <p:txBody>
          <a:bodyPr>
            <a:normAutofit fontScale="92500" lnSpcReduction="10000"/>
          </a:bodyPr>
          <a:lstStyle/>
          <a:p>
            <a:r>
              <a:rPr lang="en-US" sz="2200" dirty="0" smtClean="0"/>
              <a:t>Module Can Open TCP Connection to Remote Host </a:t>
            </a:r>
            <a:br>
              <a:rPr lang="en-US" sz="2200" dirty="0" smtClean="0"/>
            </a:br>
            <a:r>
              <a:rPr lang="en-US" sz="2200" dirty="0" smtClean="0"/>
              <a:t>&amp; Accept </a:t>
            </a:r>
            <a:r>
              <a:rPr lang="en-US" sz="2200" dirty="0"/>
              <a:t>I</a:t>
            </a:r>
            <a:r>
              <a:rPr lang="en-US" sz="2200" dirty="0" smtClean="0"/>
              <a:t>ncoming </a:t>
            </a:r>
            <a:r>
              <a:rPr lang="en-US" sz="2200" dirty="0"/>
              <a:t>C</a:t>
            </a:r>
            <a:r>
              <a:rPr lang="en-US" sz="2200" dirty="0" smtClean="0"/>
              <a:t>onnections from </a:t>
            </a:r>
            <a:r>
              <a:rPr lang="en-US" sz="2200" dirty="0"/>
              <a:t>R</a:t>
            </a:r>
            <a:r>
              <a:rPr lang="en-US" sz="2200" dirty="0" smtClean="0"/>
              <a:t>emote </a:t>
            </a:r>
            <a:r>
              <a:rPr lang="en-US" sz="2200" dirty="0"/>
              <a:t>H</a:t>
            </a:r>
            <a:r>
              <a:rPr lang="en-US" sz="2200" dirty="0" smtClean="0"/>
              <a:t>ost</a:t>
            </a:r>
          </a:p>
          <a:p>
            <a:r>
              <a:rPr lang="en-US" sz="2200" dirty="0" smtClean="0"/>
              <a:t>Auto-Connect Automatically Opens TCP Connection </a:t>
            </a:r>
          </a:p>
          <a:p>
            <a:r>
              <a:rPr lang="en-US" sz="2200" dirty="0" smtClean="0"/>
              <a:t>Idle </a:t>
            </a:r>
            <a:r>
              <a:rPr lang="en-US" sz="2200" dirty="0"/>
              <a:t>T</a:t>
            </a:r>
            <a:r>
              <a:rPr lang="en-US" sz="2200" dirty="0" smtClean="0"/>
              <a:t>imer Can Automatically </a:t>
            </a:r>
            <a:r>
              <a:rPr lang="en-US" sz="2200" dirty="0"/>
              <a:t>C</a:t>
            </a:r>
            <a:r>
              <a:rPr lang="en-US" sz="2200" dirty="0" smtClean="0"/>
              <a:t>lose TCP Connection</a:t>
            </a:r>
          </a:p>
          <a:p>
            <a:r>
              <a:rPr lang="en-US" sz="2200" dirty="0" smtClean="0"/>
              <a:t>Alternative GPIO Functions Allow Microcontroller to Control &amp; Monitor TCP Connections</a:t>
            </a:r>
          </a:p>
          <a:p>
            <a:r>
              <a:rPr lang="en-US" sz="2200" dirty="0" err="1" smtClean="0"/>
              <a:t>comm</a:t>
            </a:r>
            <a:r>
              <a:rPr lang="en-US" sz="2200" dirty="0" smtClean="0"/>
              <a:t> open, close &amp; remote Strings </a:t>
            </a:r>
            <a:r>
              <a:rPr lang="en-US" sz="2200" dirty="0"/>
              <a:t>C</a:t>
            </a:r>
            <a:r>
              <a:rPr lang="en-US" sz="2200" dirty="0" smtClean="0"/>
              <a:t>an </a:t>
            </a:r>
            <a:r>
              <a:rPr lang="en-US" sz="2200" dirty="0"/>
              <a:t>I</a:t>
            </a:r>
            <a:r>
              <a:rPr lang="en-US" sz="2200" dirty="0" smtClean="0"/>
              <a:t>ndicate TCP Connection Status</a:t>
            </a:r>
          </a:p>
          <a:p>
            <a:r>
              <a:rPr lang="en-US" sz="2200" dirty="0" smtClean="0"/>
              <a:t>TCP </a:t>
            </a:r>
            <a:r>
              <a:rPr lang="en-US" sz="2200" dirty="0"/>
              <a:t>P</a:t>
            </a:r>
            <a:r>
              <a:rPr lang="en-US" sz="2200" dirty="0" smtClean="0"/>
              <a:t>ackets </a:t>
            </a:r>
            <a:r>
              <a:rPr lang="en-US" sz="2200" dirty="0"/>
              <a:t>F</a:t>
            </a:r>
            <a:r>
              <a:rPr lang="en-US" sz="2200" dirty="0" smtClean="0"/>
              <a:t>orwarded </a:t>
            </a:r>
            <a:r>
              <a:rPr lang="en-US" sz="2200" dirty="0"/>
              <a:t>B</a:t>
            </a:r>
            <a:r>
              <a:rPr lang="en-US" sz="2200" dirty="0" smtClean="0"/>
              <a:t>ased On</a:t>
            </a:r>
          </a:p>
          <a:p>
            <a:pPr lvl="1"/>
            <a:r>
              <a:rPr lang="en-US" dirty="0" smtClean="0"/>
              <a:t> Packet size</a:t>
            </a:r>
          </a:p>
          <a:p>
            <a:pPr lvl="1"/>
            <a:r>
              <a:rPr lang="en-US" dirty="0" smtClean="0"/>
              <a:t> Match character</a:t>
            </a:r>
          </a:p>
          <a:p>
            <a:pPr lvl="1"/>
            <a:r>
              <a:rPr lang="en-US" dirty="0" smtClean="0"/>
              <a:t> Flush timer </a:t>
            </a:r>
          </a:p>
        </p:txBody>
      </p:sp>
    </p:spTree>
    <p:extLst>
      <p:ext uri="{BB962C8B-B14F-4D97-AF65-F5344CB8AC3E}">
        <p14:creationId xmlns:p14="http://schemas.microsoft.com/office/powerpoint/2010/main" val="7288389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z="3600" dirty="0" smtClean="0"/>
              <a:t>Lab 3: Association/Roaming &amp; FTP </a:t>
            </a:r>
          </a:p>
        </p:txBody>
      </p:sp>
      <p:sp>
        <p:nvSpPr>
          <p:cNvPr id="6147" name="Content Placeholder 2"/>
          <p:cNvSpPr>
            <a:spLocks noGrp="1"/>
          </p:cNvSpPr>
          <p:nvPr>
            <p:ph idx="1"/>
          </p:nvPr>
        </p:nvSpPr>
        <p:spPr/>
        <p:txBody>
          <a:bodyPr>
            <a:normAutofit/>
          </a:bodyPr>
          <a:lstStyle/>
          <a:p>
            <a:pPr>
              <a:defRPr/>
            </a:pPr>
            <a:r>
              <a:rPr lang="en-US" sz="2400" dirty="0" smtClean="0">
                <a:solidFill>
                  <a:srgbClr val="1F497D"/>
                </a:solidFill>
              </a:rPr>
              <a:t>Objective</a:t>
            </a:r>
          </a:p>
          <a:p>
            <a:pPr lvl="1">
              <a:defRPr/>
            </a:pPr>
            <a:r>
              <a:rPr lang="en-US" sz="1900" dirty="0" smtClean="0"/>
              <a:t>Wake &amp; sleep timers</a:t>
            </a:r>
          </a:p>
          <a:p>
            <a:pPr lvl="1">
              <a:defRPr/>
            </a:pPr>
            <a:r>
              <a:rPr lang="en-US" sz="1900" dirty="0" smtClean="0"/>
              <a:t>Auto join</a:t>
            </a:r>
          </a:p>
          <a:p>
            <a:pPr lvl="1">
              <a:defRPr/>
            </a:pPr>
            <a:r>
              <a:rPr lang="en-US" sz="1900" dirty="0" smtClean="0"/>
              <a:t>Roaming configuration (</a:t>
            </a:r>
            <a:r>
              <a:rPr lang="en-US" sz="1700" dirty="0" err="1" smtClean="0"/>
              <a:t>Linkmon</a:t>
            </a:r>
            <a:r>
              <a:rPr lang="en-US" sz="1700" dirty="0" smtClean="0"/>
              <a:t>/IP flags)</a:t>
            </a:r>
          </a:p>
          <a:p>
            <a:pPr lvl="1">
              <a:defRPr/>
            </a:pPr>
            <a:r>
              <a:rPr lang="en-US" sz="1900" dirty="0" smtClean="0"/>
              <a:t>FTP</a:t>
            </a:r>
          </a:p>
          <a:p>
            <a:pPr>
              <a:defRPr/>
            </a:pPr>
            <a:r>
              <a:rPr lang="en-US" sz="2400" dirty="0" smtClean="0">
                <a:solidFill>
                  <a:srgbClr val="1F497D"/>
                </a:solidFill>
              </a:rPr>
              <a:t>Prerequisites</a:t>
            </a:r>
          </a:p>
          <a:p>
            <a:pPr lvl="1"/>
            <a:r>
              <a:rPr lang="en-US" sz="1800" dirty="0" smtClean="0"/>
              <a:t>User </a:t>
            </a:r>
            <a:r>
              <a:rPr lang="en-US" sz="1800" dirty="0"/>
              <a:t>has </a:t>
            </a:r>
            <a:r>
              <a:rPr lang="en-US" sz="1800" dirty="0" smtClean="0"/>
              <a:t>completed </a:t>
            </a:r>
            <a:r>
              <a:rPr lang="en-US" sz="1800" dirty="0"/>
              <a:t>L</a:t>
            </a:r>
            <a:r>
              <a:rPr lang="en-US" sz="1800" dirty="0" smtClean="0"/>
              <a:t>abs 1 &amp; 2</a:t>
            </a:r>
            <a:endParaRPr lang="en-US" sz="1800" dirty="0"/>
          </a:p>
          <a:p>
            <a:pPr lvl="1"/>
            <a:r>
              <a:rPr lang="en-US" sz="1800" dirty="0" smtClean="0"/>
              <a:t>Evaluation board &amp; computer set </a:t>
            </a:r>
            <a:r>
              <a:rPr lang="en-US" sz="1800" dirty="0"/>
              <a:t>up as described in </a:t>
            </a:r>
            <a:r>
              <a:rPr lang="en-US" sz="1800" dirty="0" smtClean="0"/>
              <a:t>Lab </a:t>
            </a:r>
            <a:r>
              <a:rPr lang="en-US" sz="1800" dirty="0"/>
              <a:t>1</a:t>
            </a:r>
          </a:p>
          <a:p>
            <a:pPr marL="0" indent="0">
              <a:buFontTx/>
              <a:buNone/>
              <a:defRPr/>
            </a:pPr>
            <a:endParaRPr lang="en-US" dirty="0" smtClean="0"/>
          </a:p>
        </p:txBody>
      </p:sp>
      <p:sp>
        <p:nvSpPr>
          <p:cNvPr id="5" name="Rounded Rectangle 4"/>
          <p:cNvSpPr/>
          <p:nvPr/>
        </p:nvSpPr>
        <p:spPr>
          <a:xfrm>
            <a:off x="6172200" y="1524000"/>
            <a:ext cx="2209800" cy="1933575"/>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Users\npdutton\AppData\Local\Microsoft\Windows\Temporary Internet Files\Content.IE5\67BSAMK4\MC90031218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59029">
            <a:off x="6389855" y="1834273"/>
            <a:ext cx="1673095" cy="13872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055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3: Where in the World Wide Web are you?</a:t>
            </a:r>
            <a:endParaRPr lang="en-US" dirty="0"/>
          </a:p>
        </p:txBody>
      </p:sp>
      <p:sp>
        <p:nvSpPr>
          <p:cNvPr id="6147" name="Content Placeholder 2"/>
          <p:cNvSpPr>
            <a:spLocks noGrp="1"/>
          </p:cNvSpPr>
          <p:nvPr>
            <p:ph idx="1"/>
          </p:nvPr>
        </p:nvSpPr>
        <p:spPr>
          <a:xfrm>
            <a:off x="539750" y="4267200"/>
            <a:ext cx="8375650" cy="1828800"/>
          </a:xfrm>
        </p:spPr>
        <p:txBody>
          <a:bodyPr numCol="2">
            <a:normAutofit fontScale="70000" lnSpcReduction="20000"/>
          </a:bodyPr>
          <a:lstStyle/>
          <a:p>
            <a:pPr>
              <a:defRPr/>
            </a:pPr>
            <a:r>
              <a:rPr lang="en-US" sz="1600" dirty="0" smtClean="0">
                <a:solidFill>
                  <a:srgbClr val="1F497D"/>
                </a:solidFill>
              </a:rPr>
              <a:t>Module Associates with AP Based on SSID</a:t>
            </a:r>
          </a:p>
          <a:p>
            <a:pPr lvl="1">
              <a:defRPr/>
            </a:pPr>
            <a:r>
              <a:rPr lang="en-US" sz="1400" dirty="0" smtClean="0"/>
              <a:t>Password required depending on security </a:t>
            </a:r>
          </a:p>
          <a:p>
            <a:pPr lvl="1">
              <a:defRPr/>
            </a:pPr>
            <a:r>
              <a:rPr lang="en-US" sz="1400" dirty="0" smtClean="0"/>
              <a:t>Multiple security modes</a:t>
            </a:r>
          </a:p>
          <a:p>
            <a:pPr lvl="1">
              <a:defRPr/>
            </a:pPr>
            <a:r>
              <a:rPr lang="en-US" sz="1400" dirty="0" smtClean="0"/>
              <a:t>Multiple AP with same SSID and/or password</a:t>
            </a:r>
            <a:br>
              <a:rPr lang="en-US" sz="1400" dirty="0" smtClean="0"/>
            </a:br>
            <a:r>
              <a:rPr lang="en-US" sz="1400" dirty="0" smtClean="0"/>
              <a:t/>
            </a:r>
            <a:br>
              <a:rPr lang="en-US" sz="1400" dirty="0" smtClean="0"/>
            </a:br>
            <a:r>
              <a:rPr lang="en-US" sz="1400" dirty="0" smtClean="0"/>
              <a:t/>
            </a:r>
            <a:br>
              <a:rPr lang="en-US" sz="1400" dirty="0" smtClean="0"/>
            </a:br>
            <a:endParaRPr lang="en-US" sz="1400" dirty="0" smtClean="0"/>
          </a:p>
          <a:p>
            <a:pPr>
              <a:defRPr/>
            </a:pPr>
            <a:r>
              <a:rPr lang="en-US" sz="1600" dirty="0" smtClean="0">
                <a:solidFill>
                  <a:srgbClr val="1F497D"/>
                </a:solidFill>
              </a:rPr>
              <a:t>Each Wi-Fi Device Must Have Unique IP Address</a:t>
            </a:r>
          </a:p>
          <a:p>
            <a:pPr lvl="1">
              <a:defRPr/>
            </a:pPr>
            <a:r>
              <a:rPr lang="en-US" sz="1500" dirty="0" smtClean="0"/>
              <a:t>Provided by DHCP server</a:t>
            </a:r>
          </a:p>
          <a:p>
            <a:pPr lvl="1">
              <a:defRPr/>
            </a:pPr>
            <a:r>
              <a:rPr lang="en-US" sz="1500" dirty="0" smtClean="0"/>
              <a:t>Gateway bridges multiple networks, typically Internet with Intranet</a:t>
            </a:r>
          </a:p>
          <a:p>
            <a:pPr marL="342900" lvl="1" indent="-342900">
              <a:buFont typeface="Wingdings" charset="2"/>
              <a:buChar char="§"/>
              <a:defRPr/>
            </a:pPr>
            <a:r>
              <a:rPr lang="en-US" sz="1600" b="1" dirty="0" smtClean="0">
                <a:solidFill>
                  <a:srgbClr val="1F497D"/>
                </a:solidFill>
              </a:rPr>
              <a:t>Dynamic Name Service (DNS) </a:t>
            </a:r>
          </a:p>
          <a:p>
            <a:pPr marL="742950" lvl="2" indent="-342900">
              <a:defRPr/>
            </a:pPr>
            <a:r>
              <a:rPr lang="en-US" sz="1500" dirty="0" smtClean="0"/>
              <a:t>Maps URL (</a:t>
            </a:r>
            <a:r>
              <a:rPr lang="en-US" sz="1500" dirty="0" smtClean="0">
                <a:hlinkClick r:id="rId2"/>
              </a:rPr>
              <a:t>www.google.com</a:t>
            </a:r>
            <a:r>
              <a:rPr lang="en-US" sz="1500" dirty="0" smtClean="0"/>
              <a:t>) to an IP Address 74.125.19.103</a:t>
            </a:r>
          </a:p>
          <a:p>
            <a:pPr>
              <a:defRPr/>
            </a:pPr>
            <a:endParaRPr lang="en-US" sz="1600" dirty="0" smtClean="0"/>
          </a:p>
          <a:p>
            <a:pPr lvl="1">
              <a:buFontTx/>
              <a:buNone/>
              <a:defRPr/>
            </a:pPr>
            <a:endParaRPr lang="en-US" sz="1800" dirty="0" smtClean="0"/>
          </a:p>
          <a:p>
            <a:pPr lvl="1">
              <a:defRPr/>
            </a:pPr>
            <a:endParaRPr lang="en-US" sz="1800" dirty="0" smtClean="0"/>
          </a:p>
          <a:p>
            <a:pPr lvl="1">
              <a:defRPr/>
            </a:pPr>
            <a:endParaRPr lang="en-US" sz="1800" dirty="0" smtClean="0"/>
          </a:p>
          <a:p>
            <a:pPr lvl="1">
              <a:buFontTx/>
              <a:buNone/>
              <a:defRPr/>
            </a:pPr>
            <a:endParaRPr lang="en-US" sz="2200" dirty="0" smtClean="0"/>
          </a:p>
          <a:p>
            <a:pPr>
              <a:defRPr/>
            </a:pPr>
            <a:endParaRPr lang="en-US" sz="2000" dirty="0" smtClean="0"/>
          </a:p>
        </p:txBody>
      </p:sp>
      <p:grpSp>
        <p:nvGrpSpPr>
          <p:cNvPr id="54311" name="Group 62"/>
          <p:cNvGrpSpPr>
            <a:grpSpLocks/>
          </p:cNvGrpSpPr>
          <p:nvPr/>
        </p:nvGrpSpPr>
        <p:grpSpPr bwMode="auto">
          <a:xfrm>
            <a:off x="6382842" y="1806385"/>
            <a:ext cx="1595751" cy="1345129"/>
            <a:chOff x="1619672" y="1628800"/>
            <a:chExt cx="1595751" cy="1345002"/>
          </a:xfrm>
        </p:grpSpPr>
        <p:sp>
          <p:nvSpPr>
            <p:cNvPr id="38" name="Cube 37"/>
            <p:cNvSpPr/>
            <p:nvPr/>
          </p:nvSpPr>
          <p:spPr>
            <a:xfrm>
              <a:off x="1619250" y="2254216"/>
              <a:ext cx="1223962" cy="719069"/>
            </a:xfrm>
            <a:prstGeom prst="cub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tx1"/>
                  </a:solidFill>
                </a:rPr>
                <a:t>Access Point</a:t>
              </a:r>
            </a:p>
            <a:p>
              <a:pPr algn="ctr">
                <a:defRPr/>
              </a:pPr>
              <a:r>
                <a:rPr lang="en-US" sz="800" dirty="0">
                  <a:solidFill>
                    <a:schemeClr val="tx1"/>
                  </a:solidFill>
                </a:rPr>
                <a:t>SSID RovingNet1</a:t>
              </a:r>
            </a:p>
            <a:p>
              <a:pPr algn="ctr">
                <a:defRPr/>
              </a:pPr>
              <a:r>
                <a:rPr lang="en-US" sz="800" dirty="0">
                  <a:solidFill>
                    <a:schemeClr val="tx1"/>
                  </a:solidFill>
                </a:rPr>
                <a:t>Bridge</a:t>
              </a:r>
            </a:p>
          </p:txBody>
        </p:sp>
        <p:grpSp>
          <p:nvGrpSpPr>
            <p:cNvPr id="4" name="Group 38"/>
            <p:cNvGrpSpPr/>
            <p:nvPr/>
          </p:nvGrpSpPr>
          <p:grpSpPr>
            <a:xfrm rot="10800000">
              <a:off x="2639359" y="1628800"/>
              <a:ext cx="576064" cy="576064"/>
              <a:chOff x="2051720" y="1916832"/>
              <a:chExt cx="855712" cy="792088"/>
            </a:xfrm>
            <a:solidFill>
              <a:schemeClr val="bg2">
                <a:lumMod val="60000"/>
                <a:lumOff val="40000"/>
              </a:schemeClr>
            </a:solidFill>
          </p:grpSpPr>
          <p:sp>
            <p:nvSpPr>
              <p:cNvPr id="40" name="Moon 39"/>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Moon 40"/>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Moon 41"/>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5" name="Group 52"/>
            <p:cNvGrpSpPr/>
            <p:nvPr/>
          </p:nvGrpSpPr>
          <p:grpSpPr>
            <a:xfrm>
              <a:off x="2207311" y="1628800"/>
              <a:ext cx="576064" cy="576064"/>
              <a:chOff x="2051720" y="1916832"/>
              <a:chExt cx="855712" cy="792088"/>
            </a:xfrm>
            <a:solidFill>
              <a:schemeClr val="bg2">
                <a:lumMod val="60000"/>
                <a:lumOff val="40000"/>
              </a:schemeClr>
            </a:solidFill>
          </p:grpSpPr>
          <p:sp>
            <p:nvSpPr>
              <p:cNvPr id="54" name="Moon 53"/>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Moon 54"/>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 name="Moon 55"/>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7" name="Right Triangle 56"/>
            <p:cNvSpPr/>
            <p:nvPr/>
          </p:nvSpPr>
          <p:spPr>
            <a:xfrm rot="18734418">
              <a:off x="2605097" y="1816098"/>
              <a:ext cx="182545" cy="182563"/>
            </a:xfrm>
            <a:prstGeom prst="r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9" name="Straight Connector 58"/>
            <p:cNvCxnSpPr/>
            <p:nvPr/>
          </p:nvCxnSpPr>
          <p:spPr>
            <a:xfrm rot="5400000">
              <a:off x="2554301" y="2181198"/>
              <a:ext cx="28889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64" name="Cube 63"/>
          <p:cNvSpPr/>
          <p:nvPr/>
        </p:nvSpPr>
        <p:spPr bwMode="auto">
          <a:xfrm>
            <a:off x="7742981" y="3559176"/>
            <a:ext cx="792163" cy="50482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smtClean="0">
                <a:solidFill>
                  <a:schemeClr val="tx1"/>
                </a:solidFill>
              </a:rPr>
              <a:t>Roving Networks </a:t>
            </a:r>
            <a:r>
              <a:rPr lang="en-US" sz="800" dirty="0">
                <a:solidFill>
                  <a:schemeClr val="tx1"/>
                </a:solidFill>
              </a:rPr>
              <a:t>Device</a:t>
            </a:r>
          </a:p>
        </p:txBody>
      </p:sp>
      <p:grpSp>
        <p:nvGrpSpPr>
          <p:cNvPr id="6" name="Group 64"/>
          <p:cNvGrpSpPr/>
          <p:nvPr/>
        </p:nvGrpSpPr>
        <p:grpSpPr bwMode="auto">
          <a:xfrm>
            <a:off x="7239000" y="3487161"/>
            <a:ext cx="576064" cy="576118"/>
            <a:chOff x="2051720" y="1916832"/>
            <a:chExt cx="855712" cy="792088"/>
          </a:xfrm>
          <a:solidFill>
            <a:schemeClr val="bg2">
              <a:lumMod val="60000"/>
              <a:lumOff val="40000"/>
            </a:schemeClr>
          </a:solidFill>
        </p:grpSpPr>
        <p:sp>
          <p:nvSpPr>
            <p:cNvPr id="66" name="Moon 65"/>
            <p:cNvSpPr/>
            <p:nvPr/>
          </p:nvSpPr>
          <p:spPr>
            <a:xfrm>
              <a:off x="2051720" y="1916832"/>
              <a:ext cx="648072" cy="792088"/>
            </a:xfrm>
            <a:prstGeom prst="moon">
              <a:avLst>
                <a:gd name="adj" fmla="val 157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Moon 66"/>
            <p:cNvSpPr/>
            <p:nvPr/>
          </p:nvSpPr>
          <p:spPr>
            <a:xfrm>
              <a:off x="2267744" y="1988840"/>
              <a:ext cx="495672" cy="656456"/>
            </a:xfrm>
            <a:prstGeom prst="moon">
              <a:avLst>
                <a:gd name="adj" fmla="val 126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Moon 67"/>
            <p:cNvSpPr/>
            <p:nvPr/>
          </p:nvSpPr>
          <p:spPr>
            <a:xfrm>
              <a:off x="2411760" y="2060848"/>
              <a:ext cx="495672" cy="520824"/>
            </a:xfrm>
            <a:prstGeom prst="moon">
              <a:avLst>
                <a:gd name="adj" fmla="val 103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72" name="Curved Connector 71"/>
          <p:cNvCxnSpPr>
            <a:stCxn id="38" idx="2"/>
          </p:cNvCxnSpPr>
          <p:nvPr/>
        </p:nvCxnSpPr>
        <p:spPr bwMode="auto">
          <a:xfrm rot="10800000" flipV="1">
            <a:off x="5158457" y="2881122"/>
            <a:ext cx="1223963" cy="509588"/>
          </a:xfrm>
          <a:prstGeom prst="curvedConnector3">
            <a:avLst>
              <a:gd name="adj1" fmla="val 50000"/>
            </a:avLst>
          </a:prstGeom>
          <a:ln w="38100"/>
        </p:spPr>
        <p:style>
          <a:lnRef idx="1">
            <a:schemeClr val="dk1"/>
          </a:lnRef>
          <a:fillRef idx="0">
            <a:schemeClr val="dk1"/>
          </a:fillRef>
          <a:effectRef idx="0">
            <a:schemeClr val="dk1"/>
          </a:effectRef>
          <a:fontRef idx="minor">
            <a:schemeClr val="tx1"/>
          </a:fontRef>
        </p:style>
      </p:cxnSp>
      <p:sp>
        <p:nvSpPr>
          <p:cNvPr id="54315" name="TextBox 73"/>
          <p:cNvSpPr txBox="1">
            <a:spLocks noChangeArrowheads="1"/>
          </p:cNvSpPr>
          <p:nvPr/>
        </p:nvSpPr>
        <p:spPr bwMode="auto">
          <a:xfrm>
            <a:off x="4763170" y="3102651"/>
            <a:ext cx="678391" cy="215464"/>
          </a:xfrm>
          <a:prstGeom prst="rect">
            <a:avLst/>
          </a:prstGeom>
          <a:noFill/>
          <a:ln w="9525">
            <a:noFill/>
            <a:miter lim="800000"/>
            <a:headEnd/>
            <a:tailEnd/>
          </a:ln>
        </p:spPr>
        <p:txBody>
          <a:bodyPr wrap="none">
            <a:spAutoFit/>
          </a:bodyPr>
          <a:lstStyle/>
          <a:p>
            <a:r>
              <a:rPr lang="en-US" sz="800"/>
              <a:t>To internet</a:t>
            </a:r>
          </a:p>
        </p:txBody>
      </p:sp>
      <p:sp>
        <p:nvSpPr>
          <p:cNvPr id="61" name="Cloud 60"/>
          <p:cNvSpPr/>
          <p:nvPr/>
        </p:nvSpPr>
        <p:spPr>
          <a:xfrm>
            <a:off x="4150395" y="2814447"/>
            <a:ext cx="1584325" cy="9366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rPr>
              <a:t>Intranet</a:t>
            </a:r>
            <a:endParaRPr lang="en-US" dirty="0">
              <a:solidFill>
                <a:schemeClr val="tx1"/>
              </a:solidFill>
            </a:endParaRPr>
          </a:p>
          <a:p>
            <a:pPr algn="ctr">
              <a:defRPr/>
            </a:pPr>
            <a:r>
              <a:rPr lang="en-US" sz="1050" dirty="0">
                <a:solidFill>
                  <a:schemeClr val="tx1"/>
                </a:solidFill>
              </a:rPr>
              <a:t>Local Network</a:t>
            </a:r>
          </a:p>
        </p:txBody>
      </p:sp>
      <p:sp>
        <p:nvSpPr>
          <p:cNvPr id="63" name="Cube 62"/>
          <p:cNvSpPr/>
          <p:nvPr/>
        </p:nvSpPr>
        <p:spPr bwMode="auto">
          <a:xfrm>
            <a:off x="4894932" y="1663510"/>
            <a:ext cx="1223963" cy="719137"/>
          </a:xfrm>
          <a:prstGeom prst="cub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tx1"/>
                </a:solidFill>
              </a:rPr>
              <a:t>Access Point</a:t>
            </a:r>
          </a:p>
          <a:p>
            <a:pPr algn="ctr">
              <a:defRPr/>
            </a:pPr>
            <a:r>
              <a:rPr lang="en-US" sz="800" dirty="0">
                <a:solidFill>
                  <a:schemeClr val="tx1"/>
                </a:solidFill>
              </a:rPr>
              <a:t>SSID </a:t>
            </a:r>
            <a:r>
              <a:rPr lang="en-US" sz="800" dirty="0" err="1">
                <a:solidFill>
                  <a:schemeClr val="tx1"/>
                </a:solidFill>
              </a:rPr>
              <a:t>RovingNet</a:t>
            </a:r>
            <a:endParaRPr lang="en-US" sz="800" dirty="0">
              <a:solidFill>
                <a:schemeClr val="tx1"/>
              </a:solidFill>
            </a:endParaRPr>
          </a:p>
          <a:p>
            <a:pPr algn="ctr">
              <a:defRPr/>
            </a:pPr>
            <a:r>
              <a:rPr lang="en-US" sz="800" dirty="0">
                <a:solidFill>
                  <a:schemeClr val="tx1"/>
                </a:solidFill>
              </a:rPr>
              <a:t>DHCP server</a:t>
            </a:r>
          </a:p>
        </p:txBody>
      </p:sp>
      <p:sp>
        <p:nvSpPr>
          <p:cNvPr id="65" name="Moon 64"/>
          <p:cNvSpPr/>
          <p:nvPr/>
        </p:nvSpPr>
        <p:spPr bwMode="auto">
          <a:xfrm rot="10800000">
            <a:off x="5294139" y="1038035"/>
            <a:ext cx="436562" cy="576262"/>
          </a:xfrm>
          <a:prstGeom prst="moon">
            <a:avLst>
              <a:gd name="adj" fmla="val 1570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Moon 68"/>
          <p:cNvSpPr/>
          <p:nvPr/>
        </p:nvSpPr>
        <p:spPr bwMode="auto">
          <a:xfrm>
            <a:off x="4722639" y="1038035"/>
            <a:ext cx="436562" cy="576262"/>
          </a:xfrm>
          <a:prstGeom prst="moon">
            <a:avLst>
              <a:gd name="adj" fmla="val 1570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Right Triangle 69"/>
          <p:cNvSpPr/>
          <p:nvPr/>
        </p:nvSpPr>
        <p:spPr bwMode="auto">
          <a:xfrm rot="18734418">
            <a:off x="5194970" y="1225360"/>
            <a:ext cx="182562" cy="182562"/>
          </a:xfrm>
          <a:prstGeom prst="r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1" name="Straight Connector 70"/>
          <p:cNvCxnSpPr/>
          <p:nvPr/>
        </p:nvCxnSpPr>
        <p:spPr bwMode="auto">
          <a:xfrm rot="5400000">
            <a:off x="5144169" y="1590485"/>
            <a:ext cx="288925"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4284" name="TextBox 69"/>
          <p:cNvSpPr txBox="1">
            <a:spLocks noChangeArrowheads="1"/>
          </p:cNvSpPr>
          <p:nvPr/>
        </p:nvSpPr>
        <p:spPr bwMode="auto">
          <a:xfrm>
            <a:off x="5793457" y="1158685"/>
            <a:ext cx="733425" cy="215900"/>
          </a:xfrm>
          <a:prstGeom prst="rect">
            <a:avLst/>
          </a:prstGeom>
          <a:noFill/>
          <a:ln w="9525">
            <a:noFill/>
            <a:miter lim="800000"/>
            <a:headEnd/>
            <a:tailEnd/>
          </a:ln>
        </p:spPr>
        <p:txBody>
          <a:bodyPr wrap="none">
            <a:spAutoFit/>
          </a:bodyPr>
          <a:lstStyle/>
          <a:p>
            <a:r>
              <a:rPr lang="en-US" sz="800"/>
              <a:t>192.168.0.1</a:t>
            </a:r>
          </a:p>
        </p:txBody>
      </p:sp>
      <p:cxnSp>
        <p:nvCxnSpPr>
          <p:cNvPr id="74" name="Curved Connector 73"/>
          <p:cNvCxnSpPr>
            <a:stCxn id="63" idx="2"/>
            <a:endCxn id="61" idx="3"/>
          </p:cNvCxnSpPr>
          <p:nvPr/>
        </p:nvCxnSpPr>
        <p:spPr bwMode="auto">
          <a:xfrm rot="10800000" flipH="1" flipV="1">
            <a:off x="4894932" y="2112772"/>
            <a:ext cx="47625" cy="755650"/>
          </a:xfrm>
          <a:prstGeom prst="curvedConnector4">
            <a:avLst>
              <a:gd name="adj1" fmla="val -473204"/>
              <a:gd name="adj2" fmla="val 64292"/>
            </a:avLst>
          </a:prstGeom>
          <a:ln w="38100"/>
        </p:spPr>
        <p:style>
          <a:lnRef idx="1">
            <a:schemeClr val="dk1"/>
          </a:lnRef>
          <a:fillRef idx="0">
            <a:schemeClr val="dk1"/>
          </a:fillRef>
          <a:effectRef idx="0">
            <a:schemeClr val="dk1"/>
          </a:effectRef>
          <a:fontRef idx="minor">
            <a:schemeClr val="tx1"/>
          </a:fontRef>
        </p:style>
      </p:cxnSp>
      <p:sp>
        <p:nvSpPr>
          <p:cNvPr id="76" name="Cube 75"/>
          <p:cNvSpPr/>
          <p:nvPr/>
        </p:nvSpPr>
        <p:spPr bwMode="auto">
          <a:xfrm>
            <a:off x="3213770" y="1158685"/>
            <a:ext cx="792162" cy="50482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smtClean="0">
                <a:solidFill>
                  <a:schemeClr val="tx1"/>
                </a:solidFill>
              </a:rPr>
              <a:t>Roving Networks </a:t>
            </a:r>
            <a:r>
              <a:rPr lang="en-US" sz="800" dirty="0">
                <a:solidFill>
                  <a:schemeClr val="tx1"/>
                </a:solidFill>
              </a:rPr>
              <a:t>Device</a:t>
            </a:r>
          </a:p>
        </p:txBody>
      </p:sp>
      <p:sp>
        <p:nvSpPr>
          <p:cNvPr id="77" name="Moon 76"/>
          <p:cNvSpPr/>
          <p:nvPr/>
        </p:nvSpPr>
        <p:spPr bwMode="auto">
          <a:xfrm rot="10800000">
            <a:off x="4071764" y="1087247"/>
            <a:ext cx="434975" cy="576263"/>
          </a:xfrm>
          <a:prstGeom prst="moon">
            <a:avLst>
              <a:gd name="adj" fmla="val 1570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8" name="Moon 77"/>
          <p:cNvSpPr/>
          <p:nvPr/>
        </p:nvSpPr>
        <p:spPr bwMode="auto">
          <a:xfrm rot="10800000">
            <a:off x="4005932" y="1179322"/>
            <a:ext cx="334963" cy="379413"/>
          </a:xfrm>
          <a:prstGeom prst="moon">
            <a:avLst>
              <a:gd name="adj" fmla="val 10350"/>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289" name="TextBox 51"/>
          <p:cNvSpPr txBox="1">
            <a:spLocks noChangeArrowheads="1"/>
          </p:cNvSpPr>
          <p:nvPr/>
        </p:nvSpPr>
        <p:spPr bwMode="auto">
          <a:xfrm>
            <a:off x="4005932" y="1590485"/>
            <a:ext cx="733425" cy="215900"/>
          </a:xfrm>
          <a:prstGeom prst="rect">
            <a:avLst/>
          </a:prstGeom>
          <a:noFill/>
          <a:ln w="9525">
            <a:noFill/>
            <a:miter lim="800000"/>
            <a:headEnd/>
            <a:tailEnd/>
          </a:ln>
        </p:spPr>
        <p:txBody>
          <a:bodyPr wrap="none">
            <a:spAutoFit/>
          </a:bodyPr>
          <a:lstStyle/>
          <a:p>
            <a:r>
              <a:rPr lang="en-US" sz="800"/>
              <a:t>192.168.0.2</a:t>
            </a:r>
          </a:p>
        </p:txBody>
      </p:sp>
      <p:sp>
        <p:nvSpPr>
          <p:cNvPr id="80" name="Moon 79"/>
          <p:cNvSpPr/>
          <p:nvPr/>
        </p:nvSpPr>
        <p:spPr bwMode="auto">
          <a:xfrm rot="10800000">
            <a:off x="5238576" y="1101535"/>
            <a:ext cx="334963" cy="476250"/>
          </a:xfrm>
          <a:prstGeom prst="moon">
            <a:avLst>
              <a:gd name="adj" fmla="val 12686"/>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Moon 80"/>
          <p:cNvSpPr/>
          <p:nvPr/>
        </p:nvSpPr>
        <p:spPr bwMode="auto">
          <a:xfrm rot="10800000">
            <a:off x="5141739" y="1147572"/>
            <a:ext cx="334962" cy="377825"/>
          </a:xfrm>
          <a:prstGeom prst="moon">
            <a:avLst>
              <a:gd name="adj" fmla="val 10350"/>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Moon 81"/>
          <p:cNvSpPr/>
          <p:nvPr/>
        </p:nvSpPr>
        <p:spPr bwMode="auto">
          <a:xfrm>
            <a:off x="4855989" y="1107885"/>
            <a:ext cx="333375" cy="476250"/>
          </a:xfrm>
          <a:prstGeom prst="moon">
            <a:avLst>
              <a:gd name="adj" fmla="val 12686"/>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Moon 82"/>
          <p:cNvSpPr/>
          <p:nvPr/>
        </p:nvSpPr>
        <p:spPr bwMode="auto">
          <a:xfrm>
            <a:off x="5028282" y="1160272"/>
            <a:ext cx="333375" cy="377825"/>
          </a:xfrm>
          <a:prstGeom prst="moon">
            <a:avLst>
              <a:gd name="adj" fmla="val 10350"/>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4" name="Moon 83"/>
          <p:cNvSpPr/>
          <p:nvPr/>
        </p:nvSpPr>
        <p:spPr bwMode="auto">
          <a:xfrm rot="10800000">
            <a:off x="4038426" y="1133285"/>
            <a:ext cx="333375" cy="477837"/>
          </a:xfrm>
          <a:prstGeom prst="moon">
            <a:avLst>
              <a:gd name="adj" fmla="val 12686"/>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295" name="TextBox 72"/>
          <p:cNvSpPr txBox="1">
            <a:spLocks noChangeArrowheads="1"/>
          </p:cNvSpPr>
          <p:nvPr/>
        </p:nvSpPr>
        <p:spPr bwMode="auto">
          <a:xfrm>
            <a:off x="2624807" y="2743010"/>
            <a:ext cx="733425" cy="215900"/>
          </a:xfrm>
          <a:prstGeom prst="rect">
            <a:avLst/>
          </a:prstGeom>
          <a:noFill/>
          <a:ln w="9525">
            <a:noFill/>
            <a:miter lim="800000"/>
            <a:headEnd/>
            <a:tailEnd/>
          </a:ln>
        </p:spPr>
        <p:txBody>
          <a:bodyPr wrap="none">
            <a:spAutoFit/>
          </a:bodyPr>
          <a:lstStyle/>
          <a:p>
            <a:r>
              <a:rPr lang="en-US" sz="800"/>
              <a:t>101.11.2.15</a:t>
            </a:r>
          </a:p>
        </p:txBody>
      </p:sp>
      <p:sp>
        <p:nvSpPr>
          <p:cNvPr id="86" name="Cube 85"/>
          <p:cNvSpPr/>
          <p:nvPr/>
        </p:nvSpPr>
        <p:spPr bwMode="auto">
          <a:xfrm>
            <a:off x="2421607" y="3103372"/>
            <a:ext cx="1081088" cy="576263"/>
          </a:xfrm>
          <a:prstGeom prst="cub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tx1"/>
                </a:solidFill>
              </a:rPr>
              <a:t>Router</a:t>
            </a:r>
          </a:p>
          <a:p>
            <a:pPr algn="ctr">
              <a:defRPr/>
            </a:pPr>
            <a:r>
              <a:rPr lang="en-US" sz="800" dirty="0">
                <a:solidFill>
                  <a:schemeClr val="tx1"/>
                </a:solidFill>
              </a:rPr>
              <a:t>DHCP server</a:t>
            </a:r>
          </a:p>
          <a:p>
            <a:pPr algn="ctr">
              <a:defRPr/>
            </a:pPr>
            <a:r>
              <a:rPr lang="en-US" sz="800" dirty="0">
                <a:solidFill>
                  <a:schemeClr val="tx1"/>
                </a:solidFill>
              </a:rPr>
              <a:t>Gateway</a:t>
            </a:r>
          </a:p>
        </p:txBody>
      </p:sp>
      <p:cxnSp>
        <p:nvCxnSpPr>
          <p:cNvPr id="87" name="Curved Connector 73"/>
          <p:cNvCxnSpPr>
            <a:stCxn id="86" idx="5"/>
            <a:endCxn id="61" idx="2"/>
          </p:cNvCxnSpPr>
          <p:nvPr/>
        </p:nvCxnSpPr>
        <p:spPr bwMode="auto">
          <a:xfrm flipV="1">
            <a:off x="3502695" y="3282760"/>
            <a:ext cx="652462" cy="36512"/>
          </a:xfrm>
          <a:prstGeom prst="curvedConnector3">
            <a:avLst>
              <a:gd name="adj1" fmla="val 50000"/>
            </a:avLst>
          </a:prstGeom>
          <a:ln w="38100"/>
        </p:spPr>
        <p:style>
          <a:lnRef idx="1">
            <a:schemeClr val="dk1"/>
          </a:lnRef>
          <a:fillRef idx="0">
            <a:schemeClr val="dk1"/>
          </a:fillRef>
          <a:effectRef idx="0">
            <a:schemeClr val="dk1"/>
          </a:effectRef>
          <a:fontRef idx="minor">
            <a:schemeClr val="tx1"/>
          </a:fontRef>
        </p:style>
      </p:cxnSp>
      <p:sp>
        <p:nvSpPr>
          <p:cNvPr id="54298" name="TextBox 72"/>
          <p:cNvSpPr txBox="1">
            <a:spLocks noChangeArrowheads="1"/>
          </p:cNvSpPr>
          <p:nvPr/>
        </p:nvSpPr>
        <p:spPr bwMode="auto">
          <a:xfrm>
            <a:off x="3502695" y="3390710"/>
            <a:ext cx="674687" cy="215900"/>
          </a:xfrm>
          <a:prstGeom prst="rect">
            <a:avLst/>
          </a:prstGeom>
          <a:noFill/>
          <a:ln w="9525">
            <a:noFill/>
            <a:miter lim="800000"/>
            <a:headEnd/>
            <a:tailEnd/>
          </a:ln>
        </p:spPr>
        <p:txBody>
          <a:bodyPr wrap="none">
            <a:spAutoFit/>
          </a:bodyPr>
          <a:lstStyle/>
          <a:p>
            <a:r>
              <a:rPr lang="en-US" sz="800"/>
              <a:t>10.10.10.1</a:t>
            </a:r>
          </a:p>
        </p:txBody>
      </p:sp>
      <p:cxnSp>
        <p:nvCxnSpPr>
          <p:cNvPr id="92" name="Curved Connector 73"/>
          <p:cNvCxnSpPr>
            <a:endCxn id="86" idx="2"/>
          </p:cNvCxnSpPr>
          <p:nvPr/>
        </p:nvCxnSpPr>
        <p:spPr bwMode="auto">
          <a:xfrm>
            <a:off x="1773907" y="3139885"/>
            <a:ext cx="647700" cy="323850"/>
          </a:xfrm>
          <a:prstGeom prst="curvedConnector3">
            <a:avLst>
              <a:gd name="adj1" fmla="val 50000"/>
            </a:avLst>
          </a:prstGeom>
          <a:ln w="38100"/>
        </p:spPr>
        <p:style>
          <a:lnRef idx="1">
            <a:schemeClr val="dk1"/>
          </a:lnRef>
          <a:fillRef idx="0">
            <a:schemeClr val="dk1"/>
          </a:fillRef>
          <a:effectRef idx="0">
            <a:schemeClr val="dk1"/>
          </a:effectRef>
          <a:fontRef idx="minor">
            <a:schemeClr val="tx1"/>
          </a:fontRef>
        </p:style>
      </p:cxnSp>
      <p:sp>
        <p:nvSpPr>
          <p:cNvPr id="95" name="Cloud 94"/>
          <p:cNvSpPr/>
          <p:nvPr/>
        </p:nvSpPr>
        <p:spPr>
          <a:xfrm>
            <a:off x="478507" y="2455672"/>
            <a:ext cx="1584325" cy="93503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Internet</a:t>
            </a:r>
          </a:p>
          <a:p>
            <a:pPr algn="ctr">
              <a:defRPr/>
            </a:pPr>
            <a:r>
              <a:rPr lang="en-US" sz="1050" dirty="0">
                <a:solidFill>
                  <a:schemeClr val="tx1"/>
                </a:solidFill>
              </a:rPr>
              <a:t>Worldwide Web</a:t>
            </a:r>
          </a:p>
        </p:txBody>
      </p:sp>
      <p:sp>
        <p:nvSpPr>
          <p:cNvPr id="54301" name="TextBox 72"/>
          <p:cNvSpPr txBox="1">
            <a:spLocks noChangeArrowheads="1"/>
          </p:cNvSpPr>
          <p:nvPr/>
        </p:nvSpPr>
        <p:spPr bwMode="auto">
          <a:xfrm>
            <a:off x="4005932" y="2166747"/>
            <a:ext cx="676275" cy="215900"/>
          </a:xfrm>
          <a:prstGeom prst="rect">
            <a:avLst/>
          </a:prstGeom>
          <a:noFill/>
          <a:ln w="9525">
            <a:noFill/>
            <a:miter lim="800000"/>
            <a:headEnd/>
            <a:tailEnd/>
          </a:ln>
        </p:spPr>
        <p:txBody>
          <a:bodyPr wrap="none">
            <a:spAutoFit/>
          </a:bodyPr>
          <a:lstStyle/>
          <a:p>
            <a:r>
              <a:rPr lang="en-US" sz="800"/>
              <a:t>10.10.10.2</a:t>
            </a:r>
          </a:p>
        </p:txBody>
      </p:sp>
      <p:sp>
        <p:nvSpPr>
          <p:cNvPr id="54302" name="TextBox 72"/>
          <p:cNvSpPr txBox="1">
            <a:spLocks noChangeArrowheads="1"/>
          </p:cNvSpPr>
          <p:nvPr/>
        </p:nvSpPr>
        <p:spPr bwMode="auto">
          <a:xfrm>
            <a:off x="5663282" y="2671572"/>
            <a:ext cx="674688" cy="214313"/>
          </a:xfrm>
          <a:prstGeom prst="rect">
            <a:avLst/>
          </a:prstGeom>
          <a:noFill/>
          <a:ln w="9525">
            <a:noFill/>
            <a:miter lim="800000"/>
            <a:headEnd/>
            <a:tailEnd/>
          </a:ln>
        </p:spPr>
        <p:txBody>
          <a:bodyPr wrap="none">
            <a:spAutoFit/>
          </a:bodyPr>
          <a:lstStyle/>
          <a:p>
            <a:r>
              <a:rPr lang="en-US" sz="800"/>
              <a:t>10.10.10.3</a:t>
            </a:r>
          </a:p>
        </p:txBody>
      </p:sp>
      <p:sp>
        <p:nvSpPr>
          <p:cNvPr id="54303" name="TextBox 72"/>
          <p:cNvSpPr txBox="1">
            <a:spLocks noChangeArrowheads="1"/>
          </p:cNvSpPr>
          <p:nvPr/>
        </p:nvSpPr>
        <p:spPr bwMode="auto">
          <a:xfrm>
            <a:off x="7679407" y="1590485"/>
            <a:ext cx="674688" cy="215900"/>
          </a:xfrm>
          <a:prstGeom prst="rect">
            <a:avLst/>
          </a:prstGeom>
          <a:noFill/>
          <a:ln w="9525">
            <a:noFill/>
            <a:miter lim="800000"/>
            <a:headEnd/>
            <a:tailEnd/>
          </a:ln>
        </p:spPr>
        <p:txBody>
          <a:bodyPr wrap="none">
            <a:spAutoFit/>
          </a:bodyPr>
          <a:lstStyle/>
          <a:p>
            <a:r>
              <a:rPr lang="en-US" sz="800"/>
              <a:t>10.10.10.3</a:t>
            </a:r>
          </a:p>
        </p:txBody>
      </p:sp>
      <p:sp>
        <p:nvSpPr>
          <p:cNvPr id="54304" name="TextBox 72"/>
          <p:cNvSpPr txBox="1">
            <a:spLocks noChangeArrowheads="1"/>
          </p:cNvSpPr>
          <p:nvPr/>
        </p:nvSpPr>
        <p:spPr bwMode="auto">
          <a:xfrm>
            <a:off x="7455644" y="3200400"/>
            <a:ext cx="674687" cy="214313"/>
          </a:xfrm>
          <a:prstGeom prst="rect">
            <a:avLst/>
          </a:prstGeom>
          <a:noFill/>
          <a:ln w="9525">
            <a:noFill/>
            <a:miter lim="800000"/>
            <a:headEnd/>
            <a:tailEnd/>
          </a:ln>
        </p:spPr>
        <p:txBody>
          <a:bodyPr wrap="none">
            <a:spAutoFit/>
          </a:bodyPr>
          <a:lstStyle/>
          <a:p>
            <a:r>
              <a:rPr lang="en-US" sz="800"/>
              <a:t>10.10.10.4</a:t>
            </a:r>
          </a:p>
        </p:txBody>
      </p:sp>
      <p:sp>
        <p:nvSpPr>
          <p:cNvPr id="102" name="Cube 101"/>
          <p:cNvSpPr/>
          <p:nvPr/>
        </p:nvSpPr>
        <p:spPr bwMode="auto">
          <a:xfrm>
            <a:off x="2278732" y="2239772"/>
            <a:ext cx="863600" cy="431800"/>
          </a:xfrm>
          <a:prstGeom prst="cub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tx1"/>
                </a:solidFill>
              </a:rPr>
              <a:t>DNS server</a:t>
            </a:r>
          </a:p>
        </p:txBody>
      </p:sp>
      <p:cxnSp>
        <p:nvCxnSpPr>
          <p:cNvPr id="103" name="Curved Connector 73"/>
          <p:cNvCxnSpPr>
            <a:stCxn id="95" idx="0"/>
            <a:endCxn id="102" idx="3"/>
          </p:cNvCxnSpPr>
          <p:nvPr/>
        </p:nvCxnSpPr>
        <p:spPr bwMode="auto">
          <a:xfrm flipV="1">
            <a:off x="2061245" y="2671572"/>
            <a:ext cx="595312" cy="252413"/>
          </a:xfrm>
          <a:prstGeom prst="curvedConnector2">
            <a:avLst/>
          </a:prstGeom>
          <a:ln w="38100"/>
        </p:spPr>
        <p:style>
          <a:lnRef idx="1">
            <a:schemeClr val="dk1"/>
          </a:lnRef>
          <a:fillRef idx="0">
            <a:schemeClr val="dk1"/>
          </a:fillRef>
          <a:effectRef idx="0">
            <a:schemeClr val="dk1"/>
          </a:effectRef>
          <a:fontRef idx="minor">
            <a:schemeClr val="tx1"/>
          </a:fontRef>
        </p:style>
      </p:cxnSp>
      <p:sp>
        <p:nvSpPr>
          <p:cNvPr id="108" name="Cube 107"/>
          <p:cNvSpPr/>
          <p:nvPr/>
        </p:nvSpPr>
        <p:spPr bwMode="auto">
          <a:xfrm>
            <a:off x="910307" y="1231710"/>
            <a:ext cx="1295400" cy="574675"/>
          </a:xfrm>
          <a:prstGeom prst="cub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solidFill>
                  <a:schemeClr val="tx1"/>
                </a:solidFill>
              </a:rPr>
              <a:t>www.google.com</a:t>
            </a:r>
          </a:p>
        </p:txBody>
      </p:sp>
      <p:sp>
        <p:nvSpPr>
          <p:cNvPr id="54308" name="TextBox 72"/>
          <p:cNvSpPr txBox="1">
            <a:spLocks noChangeArrowheads="1"/>
          </p:cNvSpPr>
          <p:nvPr/>
        </p:nvSpPr>
        <p:spPr bwMode="auto">
          <a:xfrm>
            <a:off x="1197645" y="3463735"/>
            <a:ext cx="849312" cy="214312"/>
          </a:xfrm>
          <a:prstGeom prst="rect">
            <a:avLst/>
          </a:prstGeom>
          <a:noFill/>
          <a:ln w="9525">
            <a:noFill/>
            <a:miter lim="800000"/>
            <a:headEnd/>
            <a:tailEnd/>
          </a:ln>
        </p:spPr>
        <p:txBody>
          <a:bodyPr wrap="none">
            <a:spAutoFit/>
          </a:bodyPr>
          <a:lstStyle/>
          <a:p>
            <a:r>
              <a:rPr lang="en-US" sz="800"/>
              <a:t>135.201.25.15</a:t>
            </a:r>
          </a:p>
        </p:txBody>
      </p:sp>
      <p:sp>
        <p:nvSpPr>
          <p:cNvPr id="54309" name="TextBox 72"/>
          <p:cNvSpPr txBox="1">
            <a:spLocks noChangeArrowheads="1"/>
          </p:cNvSpPr>
          <p:nvPr/>
        </p:nvSpPr>
        <p:spPr bwMode="auto">
          <a:xfrm>
            <a:off x="621382" y="1950847"/>
            <a:ext cx="849313" cy="215900"/>
          </a:xfrm>
          <a:prstGeom prst="rect">
            <a:avLst/>
          </a:prstGeom>
          <a:noFill/>
          <a:ln w="9525">
            <a:noFill/>
            <a:miter lim="800000"/>
            <a:headEnd/>
            <a:tailEnd/>
          </a:ln>
        </p:spPr>
        <p:txBody>
          <a:bodyPr wrap="none">
            <a:spAutoFit/>
          </a:bodyPr>
          <a:lstStyle/>
          <a:p>
            <a:r>
              <a:rPr lang="en-US" sz="800"/>
              <a:t>74.125.19.103</a:t>
            </a:r>
          </a:p>
        </p:txBody>
      </p:sp>
      <p:cxnSp>
        <p:nvCxnSpPr>
          <p:cNvPr id="111" name="Curved Connector 73"/>
          <p:cNvCxnSpPr>
            <a:stCxn id="95" idx="3"/>
          </p:cNvCxnSpPr>
          <p:nvPr/>
        </p:nvCxnSpPr>
        <p:spPr bwMode="auto">
          <a:xfrm rot="5400000" flipH="1" flipV="1">
            <a:off x="1099220" y="1977835"/>
            <a:ext cx="701675" cy="358775"/>
          </a:xfrm>
          <a:prstGeom prst="curvedConnector3">
            <a:avLst>
              <a:gd name="adj1" fmla="val 50000"/>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23647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normAutofit fontScale="90000"/>
          </a:bodyPr>
          <a:lstStyle/>
          <a:p>
            <a:r>
              <a:rPr lang="en-US" dirty="0" smtClean="0"/>
              <a:t>Lab 3: Wake &amp; Sleep Timers</a:t>
            </a:r>
          </a:p>
        </p:txBody>
      </p:sp>
      <p:sp>
        <p:nvSpPr>
          <p:cNvPr id="7171" name="Content Placeholder 2"/>
          <p:cNvSpPr>
            <a:spLocks noGrp="1"/>
          </p:cNvSpPr>
          <p:nvPr>
            <p:ph idx="1"/>
          </p:nvPr>
        </p:nvSpPr>
        <p:spPr>
          <a:xfrm>
            <a:off x="457200" y="1268413"/>
            <a:ext cx="7620000" cy="4857750"/>
          </a:xfrm>
        </p:spPr>
        <p:txBody>
          <a:bodyPr>
            <a:normAutofit/>
          </a:bodyPr>
          <a:lstStyle/>
          <a:p>
            <a:pPr>
              <a:defRPr/>
            </a:pPr>
            <a:r>
              <a:rPr lang="en-US" sz="1400" dirty="0" smtClean="0"/>
              <a:t>Several Options to Wake Module</a:t>
            </a:r>
          </a:p>
          <a:p>
            <a:pPr lvl="1">
              <a:defRPr/>
            </a:pPr>
            <a:r>
              <a:rPr lang="en-US" sz="1200" dirty="0" smtClean="0"/>
              <a:t>FORCE WAKE Signal</a:t>
            </a:r>
          </a:p>
          <a:p>
            <a:pPr lvl="1">
              <a:defRPr/>
            </a:pPr>
            <a:r>
              <a:rPr lang="en-US" sz="1200" dirty="0" smtClean="0"/>
              <a:t>Sensors</a:t>
            </a:r>
          </a:p>
          <a:p>
            <a:pPr lvl="1">
              <a:defRPr/>
            </a:pPr>
            <a:r>
              <a:rPr lang="en-US" sz="1200" dirty="0" smtClean="0"/>
              <a:t>Internal Timers  </a:t>
            </a:r>
          </a:p>
          <a:p>
            <a:pPr>
              <a:defRPr/>
            </a:pPr>
            <a:r>
              <a:rPr lang="en-US" sz="1400" dirty="0" smtClean="0">
                <a:solidFill>
                  <a:srgbClr val="1F497D"/>
                </a:solidFill>
              </a:rPr>
              <a:t>Restore Factory </a:t>
            </a:r>
            <a:r>
              <a:rPr lang="en-US" sz="1400" dirty="0">
                <a:solidFill>
                  <a:srgbClr val="1F497D"/>
                </a:solidFill>
              </a:rPr>
              <a:t>D</a:t>
            </a:r>
            <a:r>
              <a:rPr lang="en-US" sz="1400" dirty="0" smtClean="0">
                <a:solidFill>
                  <a:srgbClr val="1F497D"/>
                </a:solidFill>
              </a:rPr>
              <a:t>efault </a:t>
            </a:r>
            <a:r>
              <a:rPr lang="en-US" sz="1400" dirty="0">
                <a:solidFill>
                  <a:srgbClr val="1F497D"/>
                </a:solidFill>
              </a:rPr>
              <a:t>P</a:t>
            </a:r>
            <a:r>
              <a:rPr lang="en-US" sz="1400" dirty="0" smtClean="0">
                <a:solidFill>
                  <a:srgbClr val="1F497D"/>
                </a:solidFill>
              </a:rPr>
              <a:t>arameters &amp; Training AP</a:t>
            </a:r>
          </a:p>
          <a:p>
            <a:pPr lvl="1">
              <a:defRPr/>
            </a:pPr>
            <a:r>
              <a:rPr lang="en-US" sz="1200" dirty="0"/>
              <a:t>E</a:t>
            </a:r>
            <a:r>
              <a:rPr lang="en-US" sz="1200" dirty="0" smtClean="0"/>
              <a:t>nter command mode</a:t>
            </a:r>
          </a:p>
          <a:p>
            <a:pPr lvl="1">
              <a:defRPr/>
            </a:pPr>
            <a:r>
              <a:rPr lang="en-US" sz="1200" b="1" dirty="0" smtClean="0"/>
              <a:t>factory R</a:t>
            </a:r>
          </a:p>
          <a:p>
            <a:pPr lvl="1">
              <a:defRPr/>
            </a:pPr>
            <a:r>
              <a:rPr lang="en-US" sz="1200" dirty="0" smtClean="0"/>
              <a:t>Associate module with AP</a:t>
            </a:r>
          </a:p>
          <a:p>
            <a:pPr lvl="1">
              <a:defRPr/>
            </a:pPr>
            <a:r>
              <a:rPr lang="en-US" sz="1200" b="1" dirty="0" smtClean="0"/>
              <a:t>save</a:t>
            </a:r>
            <a:r>
              <a:rPr lang="en-US" sz="1200" dirty="0" smtClean="0"/>
              <a:t> &amp; </a:t>
            </a:r>
            <a:r>
              <a:rPr lang="en-US" sz="1200" b="1" dirty="0" smtClean="0"/>
              <a:t>reboot</a:t>
            </a:r>
            <a:endParaRPr lang="en-US" sz="1200" dirty="0" smtClean="0"/>
          </a:p>
          <a:p>
            <a:pPr>
              <a:defRPr/>
            </a:pPr>
            <a:r>
              <a:rPr lang="en-US" sz="1400" dirty="0" smtClean="0">
                <a:solidFill>
                  <a:srgbClr val="1F497D"/>
                </a:solidFill>
              </a:rPr>
              <a:t>Set Wake Timer: # Seconds in </a:t>
            </a:r>
            <a:r>
              <a:rPr lang="en-US" sz="1400" dirty="0">
                <a:solidFill>
                  <a:srgbClr val="1F497D"/>
                </a:solidFill>
              </a:rPr>
              <a:t>D</a:t>
            </a:r>
            <a:r>
              <a:rPr lang="en-US" sz="1400" dirty="0" smtClean="0">
                <a:solidFill>
                  <a:srgbClr val="1F497D"/>
                </a:solidFill>
              </a:rPr>
              <a:t>eep </a:t>
            </a:r>
            <a:r>
              <a:rPr lang="en-US" sz="1400" dirty="0">
                <a:solidFill>
                  <a:srgbClr val="1F497D"/>
                </a:solidFill>
              </a:rPr>
              <a:t>S</a:t>
            </a:r>
            <a:r>
              <a:rPr lang="en-US" sz="1400" dirty="0" smtClean="0">
                <a:solidFill>
                  <a:srgbClr val="1F497D"/>
                </a:solidFill>
              </a:rPr>
              <a:t>leep before </a:t>
            </a:r>
            <a:r>
              <a:rPr lang="en-US" sz="1400" dirty="0">
                <a:solidFill>
                  <a:srgbClr val="1F497D"/>
                </a:solidFill>
              </a:rPr>
              <a:t>W</a:t>
            </a:r>
            <a:r>
              <a:rPr lang="en-US" sz="1400" dirty="0" smtClean="0">
                <a:solidFill>
                  <a:srgbClr val="1F497D"/>
                </a:solidFill>
              </a:rPr>
              <a:t>ake </a:t>
            </a:r>
            <a:r>
              <a:rPr lang="en-US" sz="1400" dirty="0">
                <a:solidFill>
                  <a:srgbClr val="1F497D"/>
                </a:solidFill>
              </a:rPr>
              <a:t>U</a:t>
            </a:r>
            <a:r>
              <a:rPr lang="en-US" sz="1400" dirty="0" smtClean="0">
                <a:solidFill>
                  <a:srgbClr val="1F497D"/>
                </a:solidFill>
              </a:rPr>
              <a:t>p</a:t>
            </a:r>
          </a:p>
          <a:p>
            <a:pPr lvl="1">
              <a:defRPr/>
            </a:pPr>
            <a:r>
              <a:rPr lang="en-US" sz="1200" b="1" dirty="0" smtClean="0"/>
              <a:t>set sys wake 10</a:t>
            </a:r>
            <a:endParaRPr lang="en-US" sz="1200" dirty="0" smtClean="0"/>
          </a:p>
          <a:p>
            <a:pPr>
              <a:defRPr/>
            </a:pPr>
            <a:r>
              <a:rPr lang="en-US" sz="1400" dirty="0" smtClean="0">
                <a:solidFill>
                  <a:srgbClr val="1F497D"/>
                </a:solidFill>
              </a:rPr>
              <a:t>Set Sleep Timer: # Seconds before Entering </a:t>
            </a:r>
            <a:r>
              <a:rPr lang="en-US" sz="1400" dirty="0">
                <a:solidFill>
                  <a:srgbClr val="1F497D"/>
                </a:solidFill>
              </a:rPr>
              <a:t>D</a:t>
            </a:r>
            <a:r>
              <a:rPr lang="en-US" sz="1400" dirty="0" smtClean="0">
                <a:solidFill>
                  <a:srgbClr val="1F497D"/>
                </a:solidFill>
              </a:rPr>
              <a:t>eep Sleep</a:t>
            </a:r>
          </a:p>
          <a:p>
            <a:pPr lvl="1">
              <a:defRPr/>
            </a:pPr>
            <a:r>
              <a:rPr lang="en-US" sz="1200" b="1" dirty="0" smtClean="0"/>
              <a:t>set sys sleep 5</a:t>
            </a:r>
            <a:endParaRPr lang="en-US" sz="1200" dirty="0" smtClean="0"/>
          </a:p>
          <a:p>
            <a:pPr lvl="1">
              <a:defRPr/>
            </a:pPr>
            <a:r>
              <a:rPr lang="en-US" sz="1200" b="1" dirty="0" smtClean="0"/>
              <a:t>save</a:t>
            </a:r>
            <a:r>
              <a:rPr lang="en-US" sz="1200" dirty="0" smtClean="0"/>
              <a:t> &amp; </a:t>
            </a:r>
            <a:r>
              <a:rPr lang="en-US" sz="1200" b="1" dirty="0" smtClean="0"/>
              <a:t>reboot</a:t>
            </a:r>
            <a:endParaRPr lang="en-US" sz="1200" dirty="0" smtClean="0"/>
          </a:p>
          <a:p>
            <a:pPr lvl="1">
              <a:defRPr/>
            </a:pPr>
            <a:r>
              <a:rPr lang="en-US" sz="1200" dirty="0" smtClean="0"/>
              <a:t>LEDs cycle on &amp; off (except blue), </a:t>
            </a:r>
          </a:p>
          <a:p>
            <a:pPr lvl="1">
              <a:defRPr/>
            </a:pPr>
            <a:r>
              <a:rPr lang="en-US" sz="1200" dirty="0" smtClean="0"/>
              <a:t>Observe </a:t>
            </a:r>
            <a:r>
              <a:rPr lang="en-US" sz="1200" dirty="0"/>
              <a:t>module reboot on wake </a:t>
            </a:r>
            <a:r>
              <a:rPr lang="en-US" sz="1200" dirty="0" smtClean="0"/>
              <a:t>up in </a:t>
            </a:r>
            <a:r>
              <a:rPr lang="en-US" sz="1200" dirty="0" err="1" smtClean="0"/>
              <a:t>Tera</a:t>
            </a:r>
            <a:r>
              <a:rPr lang="en-US" sz="1200" dirty="0" smtClean="0"/>
              <a:t> Term</a:t>
            </a:r>
          </a:p>
        </p:txBody>
      </p:sp>
      <p:sp>
        <p:nvSpPr>
          <p:cNvPr id="55301" name="Rectangle 5"/>
          <p:cNvSpPr>
            <a:spLocks noChangeArrowheads="1"/>
          </p:cNvSpPr>
          <p:nvPr/>
        </p:nvSpPr>
        <p:spPr bwMode="auto">
          <a:xfrm>
            <a:off x="533400" y="5486400"/>
            <a:ext cx="8101838" cy="523220"/>
          </a:xfrm>
          <a:prstGeom prst="rect">
            <a:avLst/>
          </a:prstGeom>
          <a:noFill/>
          <a:ln w="9525">
            <a:noFill/>
            <a:miter lim="800000"/>
            <a:headEnd/>
            <a:tailEnd/>
          </a:ln>
        </p:spPr>
        <p:txBody>
          <a:bodyPr wrap="square">
            <a:spAutoFit/>
          </a:bodyPr>
          <a:lstStyle/>
          <a:p>
            <a:pPr algn="ctr"/>
            <a:r>
              <a:rPr lang="en-US" sz="1400" b="1" dirty="0" smtClean="0">
                <a:solidFill>
                  <a:schemeClr val="accent2"/>
                </a:solidFill>
              </a:rPr>
              <a:t>TIP: Do Not Set  Sleep Timer to Less than 2 Seconds or It Is Hard to Go </a:t>
            </a:r>
            <a:br>
              <a:rPr lang="en-US" sz="1400" b="1" dirty="0" smtClean="0">
                <a:solidFill>
                  <a:schemeClr val="accent2"/>
                </a:solidFill>
              </a:rPr>
            </a:br>
            <a:r>
              <a:rPr lang="en-US" sz="1400" b="1" dirty="0" smtClean="0">
                <a:solidFill>
                  <a:schemeClr val="accent2"/>
                </a:solidFill>
              </a:rPr>
              <a:t>into Command Mode &amp; Reconfigure Module before It Sleeps Again</a:t>
            </a:r>
            <a:endParaRPr lang="en-US" sz="1400" b="1" dirty="0">
              <a:solidFill>
                <a:schemeClr val="accent2"/>
              </a:solidFill>
            </a:endParaRPr>
          </a:p>
        </p:txBody>
      </p:sp>
      <p:pic>
        <p:nvPicPr>
          <p:cNvPr id="55302" name="Picture 2"/>
          <p:cNvPicPr>
            <a:picLocks noChangeAspect="1" noChangeArrowheads="1"/>
          </p:cNvPicPr>
          <p:nvPr/>
        </p:nvPicPr>
        <p:blipFill>
          <a:blip r:embed="rId2" cstate="print"/>
          <a:srcRect/>
          <a:stretch>
            <a:fillRect/>
          </a:stretch>
        </p:blipFill>
        <p:spPr bwMode="auto">
          <a:xfrm>
            <a:off x="4343400" y="1295400"/>
            <a:ext cx="4349750" cy="862012"/>
          </a:xfrm>
          <a:prstGeom prst="rect">
            <a:avLst/>
          </a:prstGeom>
          <a:ln>
            <a:noFill/>
          </a:ln>
          <a:effectLst/>
        </p:spPr>
      </p:pic>
    </p:spTree>
    <p:extLst>
      <p:ext uri="{BB962C8B-B14F-4D97-AF65-F5344CB8AC3E}">
        <p14:creationId xmlns:p14="http://schemas.microsoft.com/office/powerpoint/2010/main" val="3520069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248400" y="1265382"/>
            <a:ext cx="2438400" cy="44958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Roving Networks Firmware</a:t>
            </a:r>
            <a:endParaRPr lang="en-US" dirty="0"/>
          </a:p>
        </p:txBody>
      </p:sp>
      <p:sp>
        <p:nvSpPr>
          <p:cNvPr id="9" name="Content Placeholder 8"/>
          <p:cNvSpPr>
            <a:spLocks noGrp="1"/>
          </p:cNvSpPr>
          <p:nvPr>
            <p:ph idx="1"/>
          </p:nvPr>
        </p:nvSpPr>
        <p:spPr>
          <a:xfrm>
            <a:off x="457200" y="1295400"/>
            <a:ext cx="5791200" cy="4525963"/>
          </a:xfrm>
        </p:spPr>
        <p:txBody>
          <a:bodyPr>
            <a:normAutofit fontScale="70000" lnSpcReduction="20000"/>
          </a:bodyPr>
          <a:lstStyle/>
          <a:p>
            <a:pPr>
              <a:lnSpc>
                <a:spcPct val="110000"/>
              </a:lnSpc>
            </a:pPr>
            <a:r>
              <a:rPr lang="en-US" dirty="0">
                <a:solidFill>
                  <a:srgbClr val="1F497D"/>
                </a:solidFill>
              </a:rPr>
              <a:t>Standard Firmware</a:t>
            </a:r>
          </a:p>
          <a:p>
            <a:pPr lvl="1">
              <a:lnSpc>
                <a:spcPct val="110000"/>
              </a:lnSpc>
            </a:pPr>
            <a:r>
              <a:rPr lang="en-US" dirty="0"/>
              <a:t>Simplifies customer design</a:t>
            </a:r>
          </a:p>
          <a:p>
            <a:pPr lvl="1">
              <a:lnSpc>
                <a:spcPct val="110000"/>
              </a:lnSpc>
            </a:pPr>
            <a:r>
              <a:rPr lang="en-US" dirty="0"/>
              <a:t>No </a:t>
            </a:r>
            <a:r>
              <a:rPr lang="en-US" dirty="0" smtClean="0"/>
              <a:t>register-level </a:t>
            </a:r>
            <a:r>
              <a:rPr lang="en-US" dirty="0"/>
              <a:t>configurations</a:t>
            </a:r>
          </a:p>
          <a:p>
            <a:pPr lvl="1">
              <a:lnSpc>
                <a:spcPct val="110000"/>
              </a:lnSpc>
            </a:pPr>
            <a:r>
              <a:rPr lang="en-US" dirty="0"/>
              <a:t>Manages standard TCP/IP service, </a:t>
            </a:r>
            <a:br>
              <a:rPr lang="en-US" dirty="0"/>
            </a:br>
            <a:r>
              <a:rPr lang="en-US" dirty="0"/>
              <a:t>e.g., HTTP, DHCP, FTP</a:t>
            </a:r>
          </a:p>
          <a:p>
            <a:pPr>
              <a:lnSpc>
                <a:spcPct val="110000"/>
              </a:lnSpc>
            </a:pPr>
            <a:r>
              <a:rPr lang="en-US" dirty="0">
                <a:solidFill>
                  <a:srgbClr val="1F497D"/>
                </a:solidFill>
              </a:rPr>
              <a:t>Firmware Extensions</a:t>
            </a:r>
          </a:p>
          <a:p>
            <a:pPr lvl="1">
              <a:lnSpc>
                <a:spcPct val="110000"/>
              </a:lnSpc>
            </a:pPr>
            <a:r>
              <a:rPr lang="en-US" dirty="0"/>
              <a:t>Builds on the robust, standard firmware</a:t>
            </a:r>
          </a:p>
          <a:p>
            <a:pPr lvl="1">
              <a:lnSpc>
                <a:spcPct val="110000"/>
              </a:lnSpc>
            </a:pPr>
            <a:r>
              <a:rPr lang="en-US" dirty="0"/>
              <a:t>Provides application-specific extensions</a:t>
            </a:r>
          </a:p>
          <a:p>
            <a:pPr lvl="2">
              <a:lnSpc>
                <a:spcPct val="110000"/>
              </a:lnSpc>
            </a:pPr>
            <a:r>
              <a:rPr lang="en-US" dirty="0"/>
              <a:t>Sensor</a:t>
            </a:r>
          </a:p>
          <a:p>
            <a:pPr lvl="3">
              <a:lnSpc>
                <a:spcPct val="110000"/>
              </a:lnSpc>
            </a:pPr>
            <a:r>
              <a:rPr lang="en-US" dirty="0"/>
              <a:t>Remote provisioning</a:t>
            </a:r>
          </a:p>
          <a:p>
            <a:pPr lvl="3">
              <a:lnSpc>
                <a:spcPct val="110000"/>
              </a:lnSpc>
            </a:pPr>
            <a:r>
              <a:rPr lang="en-US" dirty="0"/>
              <a:t>Automatic sensor data acquisitions</a:t>
            </a:r>
          </a:p>
          <a:p>
            <a:pPr lvl="3">
              <a:lnSpc>
                <a:spcPct val="110000"/>
              </a:lnSpc>
            </a:pPr>
            <a:r>
              <a:rPr lang="en-US" dirty="0"/>
              <a:t>Data logging</a:t>
            </a:r>
          </a:p>
          <a:p>
            <a:pPr lvl="2">
              <a:lnSpc>
                <a:spcPct val="110000"/>
              </a:lnSpc>
            </a:pPr>
            <a:r>
              <a:rPr lang="en-US" dirty="0" err="1"/>
              <a:t>WebScan</a:t>
            </a:r>
            <a:r>
              <a:rPr lang="en-US" dirty="0"/>
              <a:t>™</a:t>
            </a:r>
          </a:p>
          <a:p>
            <a:pPr lvl="3">
              <a:lnSpc>
                <a:spcPct val="110000"/>
              </a:lnSpc>
            </a:pPr>
            <a:r>
              <a:rPr lang="en-US" dirty="0"/>
              <a:t>RTLS (Real-Time Location System</a:t>
            </a:r>
            <a:r>
              <a:rPr lang="en-US" dirty="0" smtClean="0"/>
              <a:t>)</a:t>
            </a:r>
            <a:endParaRPr lang="en-US" dirty="0"/>
          </a:p>
        </p:txBody>
      </p:sp>
      <p:sp>
        <p:nvSpPr>
          <p:cNvPr id="4" name="AutoShape 6"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77788" y="-2286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2301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3825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http://upload.wikimedia.org/wikipedia/en/thumb/3/32/Wi-Fi_Logo.svg/220px-Wi-Fi_Logo.svg.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1752600"/>
            <a:ext cx="2095500" cy="134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0" descr="extensible firmware interface.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1046" y="3733800"/>
            <a:ext cx="2269554" cy="1371600"/>
          </a:xfrm>
          <a:prstGeom prst="rect">
            <a:avLst/>
          </a:prstGeom>
        </p:spPr>
      </p:pic>
    </p:spTree>
    <p:extLst>
      <p:ext uri="{BB962C8B-B14F-4D97-AF65-F5344CB8AC3E}">
        <p14:creationId xmlns:p14="http://schemas.microsoft.com/office/powerpoint/2010/main" val="27415380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normAutofit/>
          </a:bodyPr>
          <a:lstStyle/>
          <a:p>
            <a:r>
              <a:rPr lang="en-US" dirty="0" smtClean="0"/>
              <a:t>Lab 3: Join Modes</a:t>
            </a:r>
          </a:p>
        </p:txBody>
      </p:sp>
      <p:sp>
        <p:nvSpPr>
          <p:cNvPr id="10243" name="Content Placeholder 2"/>
          <p:cNvSpPr>
            <a:spLocks noGrp="1"/>
          </p:cNvSpPr>
          <p:nvPr>
            <p:ph idx="1"/>
          </p:nvPr>
        </p:nvSpPr>
        <p:spPr>
          <a:xfrm>
            <a:off x="457201" y="1196974"/>
            <a:ext cx="4800600" cy="5051425"/>
          </a:xfrm>
        </p:spPr>
        <p:txBody>
          <a:bodyPr>
            <a:normAutofit/>
          </a:bodyPr>
          <a:lstStyle/>
          <a:p>
            <a:pPr>
              <a:defRPr/>
            </a:pPr>
            <a:r>
              <a:rPr lang="en-US" sz="1600" dirty="0" smtClean="0"/>
              <a:t>Useful for Module to </a:t>
            </a:r>
            <a:r>
              <a:rPr lang="en-US" sz="1600" dirty="0"/>
              <a:t>A</a:t>
            </a:r>
            <a:r>
              <a:rPr lang="en-US" sz="1600" dirty="0" smtClean="0"/>
              <a:t>ssociate with </a:t>
            </a:r>
            <a:r>
              <a:rPr lang="en-US" sz="1600" dirty="0"/>
              <a:t>N</a:t>
            </a:r>
            <a:r>
              <a:rPr lang="en-US" sz="1600" dirty="0" smtClean="0"/>
              <a:t>etwork Automatically</a:t>
            </a:r>
          </a:p>
          <a:p>
            <a:pPr>
              <a:defRPr/>
            </a:pPr>
            <a:r>
              <a:rPr lang="en-US" sz="1600" dirty="0" smtClean="0"/>
              <a:t>Association Controlled with join Command or join Parameter Setting</a:t>
            </a:r>
            <a:endParaRPr lang="en-US" sz="1400" dirty="0" smtClean="0"/>
          </a:p>
          <a:p>
            <a:pPr>
              <a:defRPr/>
            </a:pPr>
            <a:r>
              <a:rPr lang="en-US" sz="1600" dirty="0" smtClean="0"/>
              <a:t>Turn Off Auto-Join &amp; Join </a:t>
            </a:r>
            <a:r>
              <a:rPr lang="en-US" sz="1600" dirty="0"/>
              <a:t>M</a:t>
            </a:r>
            <a:r>
              <a:rPr lang="en-US" sz="1600" dirty="0" smtClean="0"/>
              <a:t>anually</a:t>
            </a:r>
          </a:p>
          <a:p>
            <a:pPr lvl="1">
              <a:defRPr/>
            </a:pPr>
            <a:r>
              <a:rPr lang="en-US" sz="1200" dirty="0" smtClean="0"/>
              <a:t>Enter command mode</a:t>
            </a:r>
          </a:p>
          <a:p>
            <a:pPr lvl="1">
              <a:defRPr/>
            </a:pPr>
            <a:r>
              <a:rPr lang="en-US" sz="1200" b="1" dirty="0" smtClean="0"/>
              <a:t>factory R &amp; reboot</a:t>
            </a:r>
          </a:p>
          <a:p>
            <a:pPr lvl="1">
              <a:defRPr/>
            </a:pPr>
            <a:r>
              <a:rPr lang="en-US" sz="1200" dirty="0" smtClean="0"/>
              <a:t>Associate module with AP</a:t>
            </a:r>
          </a:p>
          <a:p>
            <a:pPr lvl="1">
              <a:defRPr/>
            </a:pPr>
            <a:r>
              <a:rPr lang="en-US" sz="1200" b="1" dirty="0" smtClean="0"/>
              <a:t>set  </a:t>
            </a:r>
            <a:r>
              <a:rPr lang="en-US" sz="1200" b="1" dirty="0" err="1" smtClean="0"/>
              <a:t>wlan</a:t>
            </a:r>
            <a:r>
              <a:rPr lang="en-US" sz="1200" b="1" dirty="0" smtClean="0"/>
              <a:t> join 0</a:t>
            </a:r>
          </a:p>
          <a:p>
            <a:pPr lvl="1">
              <a:defRPr/>
            </a:pPr>
            <a:r>
              <a:rPr lang="en-US" sz="1200" b="1" dirty="0" smtClean="0"/>
              <a:t>save &amp; reboot</a:t>
            </a:r>
          </a:p>
          <a:p>
            <a:pPr lvl="1">
              <a:defRPr/>
            </a:pPr>
            <a:r>
              <a:rPr lang="en-US" sz="1200" dirty="0" smtClean="0"/>
              <a:t>Enter command mode</a:t>
            </a:r>
          </a:p>
          <a:p>
            <a:pPr lvl="1">
              <a:defRPr/>
            </a:pPr>
            <a:r>
              <a:rPr lang="en-US" sz="1200" b="1" dirty="0" smtClean="0"/>
              <a:t>Join</a:t>
            </a:r>
          </a:p>
          <a:p>
            <a:pPr lvl="1">
              <a:defRPr/>
            </a:pPr>
            <a:r>
              <a:rPr lang="en-US" sz="1200" dirty="0" smtClean="0"/>
              <a:t>Modules associates with AP</a:t>
            </a:r>
          </a:p>
          <a:p>
            <a:pPr>
              <a:defRPr/>
            </a:pPr>
            <a:r>
              <a:rPr lang="en-US" sz="1600" dirty="0" smtClean="0"/>
              <a:t>Auto-Associate with Any Open-Security AP</a:t>
            </a:r>
          </a:p>
          <a:p>
            <a:pPr lvl="1">
              <a:defRPr/>
            </a:pPr>
            <a:r>
              <a:rPr lang="en-US" sz="1200" b="1" dirty="0" smtClean="0"/>
              <a:t>set </a:t>
            </a:r>
            <a:r>
              <a:rPr lang="en-US" sz="1200" b="1" dirty="0" err="1" smtClean="0"/>
              <a:t>wlan</a:t>
            </a:r>
            <a:r>
              <a:rPr lang="en-US" sz="1200" b="1" dirty="0" smtClean="0"/>
              <a:t> </a:t>
            </a:r>
            <a:r>
              <a:rPr lang="en-US" sz="1200" b="1" dirty="0" err="1" smtClean="0"/>
              <a:t>ssid</a:t>
            </a:r>
            <a:r>
              <a:rPr lang="en-US" sz="1200" b="1" dirty="0" smtClean="0"/>
              <a:t> </a:t>
            </a:r>
            <a:r>
              <a:rPr lang="en-US" sz="1200" dirty="0" smtClean="0"/>
              <a:t>&lt;</a:t>
            </a:r>
            <a:r>
              <a:rPr lang="en-US" sz="1200" i="1" dirty="0" smtClean="0"/>
              <a:t>string</a:t>
            </a:r>
            <a:r>
              <a:rPr lang="en-US" sz="1200" dirty="0" smtClean="0"/>
              <a:t>&gt;</a:t>
            </a:r>
          </a:p>
          <a:p>
            <a:pPr lvl="1">
              <a:defRPr/>
            </a:pPr>
            <a:r>
              <a:rPr lang="en-US" sz="1200" b="1" dirty="0" smtClean="0"/>
              <a:t>set </a:t>
            </a:r>
            <a:r>
              <a:rPr lang="en-US" sz="1200" b="1" dirty="0" err="1" smtClean="0"/>
              <a:t>wlan</a:t>
            </a:r>
            <a:r>
              <a:rPr lang="en-US" sz="1200" b="1" dirty="0" smtClean="0"/>
              <a:t> join 2</a:t>
            </a:r>
          </a:p>
          <a:p>
            <a:pPr lvl="1">
              <a:defRPr/>
            </a:pPr>
            <a:r>
              <a:rPr lang="en-US" sz="1200" b="1" dirty="0" smtClean="0"/>
              <a:t>set </a:t>
            </a:r>
            <a:r>
              <a:rPr lang="en-US" sz="1200" b="1" dirty="0" err="1" smtClean="0"/>
              <a:t>wlan</a:t>
            </a:r>
            <a:r>
              <a:rPr lang="en-US" sz="1200" b="1" dirty="0" smtClean="0"/>
              <a:t> auth 0</a:t>
            </a:r>
          </a:p>
          <a:p>
            <a:pPr lvl="1">
              <a:defRPr/>
            </a:pPr>
            <a:r>
              <a:rPr lang="en-US" sz="1200" b="1" dirty="0" smtClean="0"/>
              <a:t>save &amp; reboot</a:t>
            </a:r>
          </a:p>
          <a:p>
            <a:pPr lvl="1">
              <a:defRPr/>
            </a:pPr>
            <a:r>
              <a:rPr lang="en-US" sz="1200" dirty="0" smtClean="0"/>
              <a:t>Module attempts to join any open network (no security)</a:t>
            </a:r>
            <a:endParaRPr lang="en-US" sz="1400" b="1" dirty="0" smtClean="0"/>
          </a:p>
          <a:p>
            <a:pPr marL="0" indent="0" algn="ctr">
              <a:buFontTx/>
              <a:buNone/>
              <a:defRPr/>
            </a:pPr>
            <a:r>
              <a:rPr lang="en-US" sz="1200" dirty="0" smtClean="0">
                <a:solidFill>
                  <a:schemeClr val="accent2"/>
                </a:solidFill>
              </a:rPr>
              <a:t>TIP: If Network is </a:t>
            </a:r>
            <a:r>
              <a:rPr lang="en-US" sz="1200" dirty="0">
                <a:solidFill>
                  <a:schemeClr val="accent2"/>
                </a:solidFill>
              </a:rPr>
              <a:t>S</a:t>
            </a:r>
            <a:r>
              <a:rPr lang="en-US" sz="1200" dirty="0" smtClean="0">
                <a:solidFill>
                  <a:schemeClr val="accent2"/>
                </a:solidFill>
              </a:rPr>
              <a:t>ecure, Set </a:t>
            </a:r>
            <a:r>
              <a:rPr lang="en-US" sz="1200" dirty="0">
                <a:solidFill>
                  <a:schemeClr val="accent2"/>
                </a:solidFill>
              </a:rPr>
              <a:t>P</a:t>
            </a:r>
            <a:r>
              <a:rPr lang="en-US" sz="1200" dirty="0" smtClean="0">
                <a:solidFill>
                  <a:schemeClr val="accent2"/>
                </a:solidFill>
              </a:rPr>
              <a:t>ass </a:t>
            </a:r>
            <a:r>
              <a:rPr lang="en-US" sz="1200" dirty="0">
                <a:solidFill>
                  <a:schemeClr val="accent2"/>
                </a:solidFill>
              </a:rPr>
              <a:t>P</a:t>
            </a:r>
            <a:r>
              <a:rPr lang="en-US" sz="1200" dirty="0" smtClean="0">
                <a:solidFill>
                  <a:schemeClr val="accent2"/>
                </a:solidFill>
              </a:rPr>
              <a:t>hrase with </a:t>
            </a:r>
            <a:br>
              <a:rPr lang="en-US" sz="1200" dirty="0" smtClean="0">
                <a:solidFill>
                  <a:schemeClr val="accent2"/>
                </a:solidFill>
              </a:rPr>
            </a:br>
            <a:r>
              <a:rPr lang="en-US" sz="1200" dirty="0" smtClean="0">
                <a:solidFill>
                  <a:schemeClr val="accent2"/>
                </a:solidFill>
              </a:rPr>
              <a:t>“set </a:t>
            </a:r>
            <a:r>
              <a:rPr lang="en-US" sz="1200" dirty="0" err="1" smtClean="0">
                <a:solidFill>
                  <a:schemeClr val="accent2"/>
                </a:solidFill>
              </a:rPr>
              <a:t>wlan</a:t>
            </a:r>
            <a:r>
              <a:rPr lang="en-US" sz="1200" dirty="0" smtClean="0">
                <a:solidFill>
                  <a:schemeClr val="accent2"/>
                </a:solidFill>
              </a:rPr>
              <a:t> pass &lt;</a:t>
            </a:r>
            <a:r>
              <a:rPr lang="en-US" sz="1200" i="1" dirty="0" smtClean="0">
                <a:solidFill>
                  <a:schemeClr val="accent2"/>
                </a:solidFill>
              </a:rPr>
              <a:t>password</a:t>
            </a:r>
            <a:r>
              <a:rPr lang="en-US" sz="1200" dirty="0" smtClean="0">
                <a:solidFill>
                  <a:schemeClr val="accent2"/>
                </a:solidFill>
              </a:rPr>
              <a:t>&gt;” before Joining </a:t>
            </a:r>
            <a:r>
              <a:rPr lang="en-US" sz="1200" dirty="0">
                <a:solidFill>
                  <a:schemeClr val="accent2"/>
                </a:solidFill>
              </a:rPr>
              <a:t>N</a:t>
            </a:r>
            <a:r>
              <a:rPr lang="en-US" sz="1200" dirty="0" smtClean="0">
                <a:solidFill>
                  <a:schemeClr val="accent2"/>
                </a:solidFill>
              </a:rPr>
              <a:t>etwork</a:t>
            </a:r>
          </a:p>
          <a:p>
            <a:pPr lvl="1">
              <a:defRPr/>
            </a:pPr>
            <a:endParaRPr lang="en-US" sz="1400" b="1" i="1" dirty="0" smtClean="0"/>
          </a:p>
          <a:p>
            <a:pPr lvl="1">
              <a:defRPr/>
            </a:pPr>
            <a:endParaRPr lang="en-US" sz="1400" i="1" dirty="0" smtClean="0"/>
          </a:p>
          <a:p>
            <a:pPr>
              <a:defRPr/>
            </a:pPr>
            <a:endParaRPr lang="en-US" sz="1200" i="1" dirty="0" smtClean="0"/>
          </a:p>
          <a:p>
            <a:pPr lvl="1">
              <a:defRPr/>
            </a:pPr>
            <a:endParaRPr lang="en-US" sz="1600" b="1" i="1" dirty="0" smtClean="0"/>
          </a:p>
          <a:p>
            <a:pPr lvl="1">
              <a:defRPr/>
            </a:pPr>
            <a:endParaRPr lang="en-US" sz="1400" dirty="0" smtClean="0"/>
          </a:p>
          <a:p>
            <a:pPr lvl="1">
              <a:defRPr/>
            </a:pPr>
            <a:endParaRPr lang="en-US" sz="1600" dirty="0" smtClean="0"/>
          </a:p>
        </p:txBody>
      </p:sp>
      <p:pic>
        <p:nvPicPr>
          <p:cNvPr id="56326" name="Picture 4"/>
          <p:cNvPicPr>
            <a:picLocks noChangeAspect="1" noChangeArrowheads="1"/>
          </p:cNvPicPr>
          <p:nvPr/>
        </p:nvPicPr>
        <p:blipFill>
          <a:blip r:embed="rId2" cstate="print"/>
          <a:srcRect/>
          <a:stretch>
            <a:fillRect/>
          </a:stretch>
        </p:blipFill>
        <p:spPr bwMode="auto">
          <a:xfrm>
            <a:off x="5334000" y="4114800"/>
            <a:ext cx="3505200" cy="2174895"/>
          </a:xfrm>
          <a:prstGeom prst="rect">
            <a:avLst/>
          </a:prstGeom>
          <a:ln>
            <a:noFill/>
          </a:ln>
          <a:effectLst/>
        </p:spPr>
      </p:pic>
      <p:graphicFrame>
        <p:nvGraphicFramePr>
          <p:cNvPr id="2" name="Table 1"/>
          <p:cNvGraphicFramePr>
            <a:graphicFrameLocks noGrp="1"/>
          </p:cNvGraphicFramePr>
          <p:nvPr>
            <p:extLst>
              <p:ext uri="{D42A27DB-BD31-4B8C-83A1-F6EECF244321}">
                <p14:modId xmlns:p14="http://schemas.microsoft.com/office/powerpoint/2010/main" val="22020453"/>
              </p:ext>
            </p:extLst>
          </p:nvPr>
        </p:nvGraphicFramePr>
        <p:xfrm>
          <a:off x="5334000" y="1371600"/>
          <a:ext cx="3505200" cy="2479040"/>
        </p:xfrm>
        <a:graphic>
          <a:graphicData uri="http://schemas.openxmlformats.org/drawingml/2006/table">
            <a:tbl>
              <a:tblPr firstRow="1" bandRow="1">
                <a:tableStyleId>{5C22544A-7EE6-4342-B048-85BDC9FD1C3A}</a:tableStyleId>
              </a:tblPr>
              <a:tblGrid>
                <a:gridCol w="533400"/>
                <a:gridCol w="2971800"/>
              </a:tblGrid>
              <a:tr h="370840">
                <a:tc>
                  <a:txBody>
                    <a:bodyPr/>
                    <a:lstStyle/>
                    <a:p>
                      <a:pPr algn="ctr"/>
                      <a:r>
                        <a:rPr lang="en-US" sz="900" dirty="0" smtClean="0"/>
                        <a:t>Value</a:t>
                      </a:r>
                      <a:endParaRPr lang="en-US" sz="900" dirty="0"/>
                    </a:p>
                  </a:txBody>
                  <a:tcPr/>
                </a:tc>
                <a:tc>
                  <a:txBody>
                    <a:bodyPr/>
                    <a:lstStyle/>
                    <a:p>
                      <a:pPr algn="ctr"/>
                      <a:r>
                        <a:rPr lang="en-US" sz="900" dirty="0" smtClean="0"/>
                        <a:t>Policy</a:t>
                      </a:r>
                      <a:endParaRPr lang="en-US" sz="900" dirty="0"/>
                    </a:p>
                  </a:txBody>
                  <a:tcPr/>
                </a:tc>
              </a:tr>
              <a:tr h="162560">
                <a:tc>
                  <a:txBody>
                    <a:bodyPr/>
                    <a:lstStyle/>
                    <a:p>
                      <a:pPr algn="ctr"/>
                      <a:r>
                        <a:rPr lang="en-US" sz="900" dirty="0" smtClean="0"/>
                        <a:t>0</a:t>
                      </a:r>
                      <a:endParaRPr lang="en-US" sz="900" dirty="0"/>
                    </a:p>
                  </a:txBody>
                  <a:tcPr/>
                </a:tc>
                <a:tc>
                  <a:txBody>
                    <a:bodyPr/>
                    <a:lstStyle/>
                    <a:p>
                      <a:r>
                        <a:rPr lang="en-US" sz="900" dirty="0" smtClean="0"/>
                        <a:t>Manual. Do not join automatically.</a:t>
                      </a:r>
                      <a:endParaRPr lang="en-US" sz="900" dirty="0"/>
                    </a:p>
                  </a:txBody>
                  <a:tcPr/>
                </a:tc>
              </a:tr>
              <a:tr h="370840">
                <a:tc>
                  <a:txBody>
                    <a:bodyPr/>
                    <a:lstStyle/>
                    <a:p>
                      <a:pPr algn="ctr"/>
                      <a:r>
                        <a:rPr lang="en-US" sz="900" dirty="0" smtClean="0"/>
                        <a:t>1 </a:t>
                      </a:r>
                      <a:endParaRPr lang="en-US" sz="900" dirty="0"/>
                    </a:p>
                  </a:txBody>
                  <a:tcPr/>
                </a:tc>
                <a:tc>
                  <a:txBody>
                    <a:bodyPr/>
                    <a:lstStyle/>
                    <a:p>
                      <a:r>
                        <a:rPr lang="en-US" sz="900" dirty="0" smtClean="0"/>
                        <a:t>Attempt to join the AP</a:t>
                      </a:r>
                      <a:r>
                        <a:rPr lang="en-US" sz="900" baseline="0" dirty="0" smtClean="0"/>
                        <a:t> that matches the stored SSID, pass phrase &amp; channel. Channel can be set to 0 for scanning. (Default)</a:t>
                      </a:r>
                      <a:endParaRPr lang="en-US" sz="900" dirty="0"/>
                    </a:p>
                  </a:txBody>
                  <a:tcPr/>
                </a:tc>
              </a:tr>
              <a:tr h="370840">
                <a:tc>
                  <a:txBody>
                    <a:bodyPr/>
                    <a:lstStyle/>
                    <a:p>
                      <a:pPr algn="ctr"/>
                      <a:r>
                        <a:rPr lang="en-US" sz="900" dirty="0" smtClean="0"/>
                        <a:t>2</a:t>
                      </a:r>
                      <a:endParaRPr lang="en-US" sz="900" dirty="0"/>
                    </a:p>
                  </a:txBody>
                  <a:tcPr/>
                </a:tc>
                <a:tc>
                  <a:txBody>
                    <a:bodyPr/>
                    <a:lstStyle/>
                    <a:p>
                      <a:r>
                        <a:rPr lang="en-US" sz="900" dirty="0" smtClean="0"/>
                        <a:t>Join any AP</a:t>
                      </a:r>
                      <a:r>
                        <a:rPr lang="en-US" sz="900" baseline="0" dirty="0" smtClean="0"/>
                        <a:t> with security matching the stored authentication mode. This setting ignores the stored SSID and searches for the AP with the strongest signal. The channels searched can be limited by setting the channel mas.</a:t>
                      </a:r>
                      <a:endParaRPr lang="en-US" sz="900" dirty="0"/>
                    </a:p>
                  </a:txBody>
                  <a:tcPr/>
                </a:tc>
              </a:tr>
              <a:tr h="187960">
                <a:tc>
                  <a:txBody>
                    <a:bodyPr/>
                    <a:lstStyle/>
                    <a:p>
                      <a:pPr algn="ctr"/>
                      <a:r>
                        <a:rPr lang="en-US" sz="900" dirty="0" smtClean="0"/>
                        <a:t>3</a:t>
                      </a:r>
                      <a:endParaRPr lang="en-US" sz="900" dirty="0"/>
                    </a:p>
                  </a:txBody>
                  <a:tcPr/>
                </a:tc>
                <a:tc>
                  <a:txBody>
                    <a:bodyPr/>
                    <a:lstStyle/>
                    <a:p>
                      <a:r>
                        <a:rPr lang="en-US" sz="900" dirty="0" smtClean="0"/>
                        <a:t>Reserved. Do not use.</a:t>
                      </a:r>
                      <a:endParaRPr lang="en-US" sz="900" dirty="0"/>
                    </a:p>
                  </a:txBody>
                  <a:tcPr/>
                </a:tc>
              </a:tr>
              <a:tr h="370840">
                <a:tc>
                  <a:txBody>
                    <a:bodyPr/>
                    <a:lstStyle/>
                    <a:p>
                      <a:pPr algn="ctr"/>
                      <a:r>
                        <a:rPr lang="en-US" sz="900" dirty="0" smtClean="0"/>
                        <a:t>4</a:t>
                      </a:r>
                      <a:endParaRPr lang="en-US" sz="900" dirty="0"/>
                    </a:p>
                  </a:txBody>
                  <a:tcPr/>
                </a:tc>
                <a:tc>
                  <a:txBody>
                    <a:bodyPr/>
                    <a:lstStyle/>
                    <a:p>
                      <a:r>
                        <a:rPr lang="en-US" sz="900" dirty="0" smtClean="0"/>
                        <a:t>Create an ad hoc network</a:t>
                      </a:r>
                      <a:r>
                        <a:rPr lang="en-US" sz="900" baseline="0" dirty="0" smtClean="0"/>
                        <a:t> using the stored SSID, IP address &amp; </a:t>
                      </a:r>
                      <a:r>
                        <a:rPr lang="en-US" sz="900" baseline="0" dirty="0" err="1" smtClean="0"/>
                        <a:t>netmask</a:t>
                      </a:r>
                      <a:r>
                        <a:rPr lang="en-US" sz="900" baseline="0" dirty="0" smtClean="0"/>
                        <a:t>. You must set the channel.</a:t>
                      </a:r>
                      <a:endParaRPr lang="en-US" sz="900" dirty="0"/>
                    </a:p>
                  </a:txBody>
                  <a:tcPr/>
                </a:tc>
              </a:tr>
            </a:tbl>
          </a:graphicData>
        </a:graphic>
      </p:graphicFrame>
    </p:spTree>
    <p:extLst>
      <p:ext uri="{BB962C8B-B14F-4D97-AF65-F5344CB8AC3E}">
        <p14:creationId xmlns:p14="http://schemas.microsoft.com/office/powerpoint/2010/main" val="8185818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086600" y="1828800"/>
            <a:ext cx="1524000" cy="26670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46" name="Title 1"/>
          <p:cNvSpPr>
            <a:spLocks noGrp="1"/>
          </p:cNvSpPr>
          <p:nvPr>
            <p:ph type="title"/>
          </p:nvPr>
        </p:nvSpPr>
        <p:spPr/>
        <p:txBody>
          <a:bodyPr>
            <a:normAutofit fontScale="90000"/>
          </a:bodyPr>
          <a:lstStyle/>
          <a:p>
            <a:r>
              <a:rPr lang="en-US" dirty="0" smtClean="0"/>
              <a:t>Lab 3: </a:t>
            </a:r>
            <a:r>
              <a:rPr lang="en-US" dirty="0"/>
              <a:t>Roaming </a:t>
            </a:r>
            <a:r>
              <a:rPr lang="en-US" dirty="0">
                <a:solidFill>
                  <a:schemeClr val="accent5"/>
                </a:solidFill>
              </a:rPr>
              <a:t>(Optional Slide)</a:t>
            </a:r>
            <a:endParaRPr lang="en-US" dirty="0" smtClean="0">
              <a:solidFill>
                <a:schemeClr val="accent5"/>
              </a:solidFill>
            </a:endParaRPr>
          </a:p>
        </p:txBody>
      </p:sp>
      <p:sp>
        <p:nvSpPr>
          <p:cNvPr id="10243" name="Content Placeholder 2"/>
          <p:cNvSpPr>
            <a:spLocks noGrp="1"/>
          </p:cNvSpPr>
          <p:nvPr>
            <p:ph idx="1"/>
          </p:nvPr>
        </p:nvSpPr>
        <p:spPr>
          <a:xfrm>
            <a:off x="457200" y="1295400"/>
            <a:ext cx="6629400" cy="5181599"/>
          </a:xfrm>
        </p:spPr>
        <p:txBody>
          <a:bodyPr>
            <a:normAutofit/>
          </a:bodyPr>
          <a:lstStyle/>
          <a:p>
            <a:pPr>
              <a:defRPr/>
            </a:pPr>
            <a:r>
              <a:rPr lang="en-US" sz="1600" dirty="0" smtClean="0"/>
              <a:t>Module Wakes, Searches for Aps, Connects, </a:t>
            </a:r>
            <a:r>
              <a:rPr lang="en-US" sz="1600" dirty="0"/>
              <a:t>O</a:t>
            </a:r>
            <a:r>
              <a:rPr lang="en-US" sz="1600" dirty="0" smtClean="0"/>
              <a:t>ff Loads </a:t>
            </a:r>
            <a:r>
              <a:rPr lang="en-US" sz="1600" dirty="0"/>
              <a:t>D</a:t>
            </a:r>
            <a:r>
              <a:rPr lang="en-US" sz="1600" dirty="0" smtClean="0"/>
              <a:t>ata &amp; Returns to Sleep </a:t>
            </a:r>
          </a:p>
          <a:p>
            <a:pPr>
              <a:defRPr/>
            </a:pPr>
            <a:r>
              <a:rPr lang="en-US" sz="1600" dirty="0" smtClean="0"/>
              <a:t>Used for Asset </a:t>
            </a:r>
            <a:r>
              <a:rPr lang="en-US" sz="1600" dirty="0"/>
              <a:t>T</a:t>
            </a:r>
            <a:r>
              <a:rPr lang="en-US" sz="1600" dirty="0" smtClean="0"/>
              <a:t>racking, Fleet </a:t>
            </a:r>
            <a:r>
              <a:rPr lang="en-US" sz="1600" dirty="0"/>
              <a:t>M</a:t>
            </a:r>
            <a:r>
              <a:rPr lang="en-US" sz="1600" dirty="0" smtClean="0"/>
              <a:t>anagement &amp; Remote </a:t>
            </a:r>
            <a:r>
              <a:rPr lang="en-US" sz="1600" dirty="0"/>
              <a:t>S</a:t>
            </a:r>
            <a:r>
              <a:rPr lang="en-US" sz="1600" dirty="0" smtClean="0"/>
              <a:t>ensor </a:t>
            </a:r>
            <a:r>
              <a:rPr lang="en-US" sz="1600" dirty="0"/>
              <a:t>A</a:t>
            </a:r>
            <a:r>
              <a:rPr lang="en-US" sz="1600" dirty="0" smtClean="0"/>
              <a:t>pplications</a:t>
            </a:r>
            <a:endParaRPr lang="en-US" sz="1400" dirty="0" smtClean="0"/>
          </a:p>
          <a:p>
            <a:pPr>
              <a:defRPr/>
            </a:pPr>
            <a:r>
              <a:rPr lang="en-US" sz="1600" dirty="0" smtClean="0"/>
              <a:t>Combine Broadcast UDP, Wake Timers &amp; Auto Join</a:t>
            </a:r>
          </a:p>
          <a:p>
            <a:pPr lvl="1">
              <a:defRPr/>
            </a:pPr>
            <a:r>
              <a:rPr lang="en-US" sz="1200" dirty="0" smtClean="0"/>
              <a:t>Enter command mode</a:t>
            </a:r>
          </a:p>
          <a:p>
            <a:pPr lvl="1">
              <a:defRPr/>
            </a:pPr>
            <a:r>
              <a:rPr lang="en-US" sz="1200" b="1" dirty="0" smtClean="0"/>
              <a:t>factory R &amp; reboot</a:t>
            </a:r>
          </a:p>
          <a:p>
            <a:pPr lvl="1">
              <a:defRPr/>
            </a:pPr>
            <a:r>
              <a:rPr lang="en-US" sz="1200" b="1" dirty="0" smtClean="0"/>
              <a:t>set broad interval 3</a:t>
            </a:r>
          </a:p>
          <a:p>
            <a:pPr lvl="1">
              <a:defRPr/>
            </a:pPr>
            <a:r>
              <a:rPr lang="en-US" sz="1200" b="1" dirty="0" smtClean="0"/>
              <a:t>set opt device </a:t>
            </a:r>
            <a:r>
              <a:rPr lang="en-US" sz="1200" dirty="0" smtClean="0"/>
              <a:t>&lt;</a:t>
            </a:r>
            <a:r>
              <a:rPr lang="en-US" sz="1200" i="1" dirty="0" smtClean="0"/>
              <a:t>string</a:t>
            </a:r>
            <a:r>
              <a:rPr lang="en-US" sz="1200" dirty="0" smtClean="0"/>
              <a:t>&gt;</a:t>
            </a:r>
          </a:p>
          <a:p>
            <a:pPr lvl="1">
              <a:defRPr/>
            </a:pPr>
            <a:r>
              <a:rPr lang="en-US" sz="1200" b="1" dirty="0" smtClean="0"/>
              <a:t>set  </a:t>
            </a:r>
            <a:r>
              <a:rPr lang="en-US" sz="1200" b="1" dirty="0" err="1" smtClean="0"/>
              <a:t>wlan</a:t>
            </a:r>
            <a:r>
              <a:rPr lang="en-US" sz="1200" b="1" dirty="0" smtClean="0"/>
              <a:t> join 2</a:t>
            </a:r>
          </a:p>
          <a:p>
            <a:pPr lvl="1">
              <a:defRPr/>
            </a:pPr>
            <a:r>
              <a:rPr lang="en-US" sz="1200" b="1" dirty="0"/>
              <a:t>s</a:t>
            </a:r>
            <a:r>
              <a:rPr lang="en-US" sz="1200" b="1" dirty="0" smtClean="0"/>
              <a:t>et </a:t>
            </a:r>
            <a:r>
              <a:rPr lang="en-US" sz="1200" b="1" dirty="0" err="1" smtClean="0"/>
              <a:t>wlan</a:t>
            </a:r>
            <a:r>
              <a:rPr lang="en-US" sz="1200" b="1" dirty="0" smtClean="0"/>
              <a:t> auth 0</a:t>
            </a:r>
          </a:p>
          <a:p>
            <a:pPr lvl="1">
              <a:defRPr/>
            </a:pPr>
            <a:r>
              <a:rPr lang="en-US" sz="1200" b="1" dirty="0" smtClean="0"/>
              <a:t>set sys sleep 15</a:t>
            </a:r>
          </a:p>
          <a:p>
            <a:pPr lvl="1">
              <a:defRPr/>
            </a:pPr>
            <a:r>
              <a:rPr lang="en-US" sz="1200" b="1" dirty="0" smtClean="0"/>
              <a:t>set sys wake 5</a:t>
            </a:r>
          </a:p>
          <a:p>
            <a:pPr lvl="1">
              <a:defRPr/>
            </a:pPr>
            <a:r>
              <a:rPr lang="en-US" sz="1200" b="1" dirty="0" smtClean="0"/>
              <a:t>save &amp; reboot</a:t>
            </a:r>
          </a:p>
          <a:p>
            <a:pPr>
              <a:defRPr/>
            </a:pPr>
            <a:r>
              <a:rPr lang="en-US" sz="1600" dirty="0" smtClean="0"/>
              <a:t>Open </a:t>
            </a:r>
            <a:r>
              <a:rPr lang="en-US" sz="1600" dirty="0" err="1" smtClean="0"/>
              <a:t>PortPeeker</a:t>
            </a:r>
            <a:r>
              <a:rPr lang="en-US" sz="1600" dirty="0" smtClean="0"/>
              <a:t> to Receive UDP Broadcast </a:t>
            </a:r>
            <a:r>
              <a:rPr lang="en-US" sz="1600" dirty="0"/>
              <a:t>M</a:t>
            </a:r>
            <a:r>
              <a:rPr lang="en-US" sz="1600" dirty="0" smtClean="0"/>
              <a:t>essages </a:t>
            </a:r>
            <a:r>
              <a:rPr lang="en-US" sz="1600" dirty="0"/>
              <a:t>(</a:t>
            </a:r>
            <a:r>
              <a:rPr lang="en-US" sz="1600" dirty="0" smtClean="0"/>
              <a:t>Lab 1)</a:t>
            </a:r>
          </a:p>
          <a:p>
            <a:pPr>
              <a:defRPr/>
            </a:pPr>
            <a:r>
              <a:rPr lang="en-US" sz="1600" dirty="0" smtClean="0">
                <a:solidFill>
                  <a:srgbClr val="1F497D"/>
                </a:solidFill>
              </a:rPr>
              <a:t>Confirm </a:t>
            </a:r>
            <a:r>
              <a:rPr lang="en-US" sz="1600" dirty="0">
                <a:solidFill>
                  <a:srgbClr val="1F497D"/>
                </a:solidFill>
              </a:rPr>
              <a:t>Module’s UDP </a:t>
            </a:r>
            <a:r>
              <a:rPr lang="en-US" sz="1600" dirty="0" smtClean="0">
                <a:solidFill>
                  <a:srgbClr val="1F497D"/>
                </a:solidFill>
              </a:rPr>
              <a:t>Broadcast Message</a:t>
            </a:r>
          </a:p>
          <a:p>
            <a:pPr>
              <a:defRPr/>
            </a:pPr>
            <a:r>
              <a:rPr lang="en-US" sz="1600" dirty="0" smtClean="0">
                <a:solidFill>
                  <a:srgbClr val="1F497D"/>
                </a:solidFill>
              </a:rPr>
              <a:t>Move Module Near AP_SSID1 AP</a:t>
            </a:r>
          </a:p>
          <a:p>
            <a:pPr>
              <a:defRPr/>
            </a:pPr>
            <a:r>
              <a:rPr lang="en-US" sz="1600" dirty="0" smtClean="0">
                <a:solidFill>
                  <a:srgbClr val="1F497D"/>
                </a:solidFill>
              </a:rPr>
              <a:t>Move Module Near AP_SSID2 AP</a:t>
            </a:r>
          </a:p>
          <a:p>
            <a:pPr lvl="1">
              <a:defRPr/>
            </a:pPr>
            <a:r>
              <a:rPr lang="en-US" sz="1300" dirty="0" err="1" smtClean="0"/>
              <a:t>PortPeeker</a:t>
            </a:r>
            <a:r>
              <a:rPr lang="en-US" sz="1300" dirty="0" smtClean="0"/>
              <a:t> shows AP MAC address in broadcast UDP message change</a:t>
            </a:r>
          </a:p>
          <a:p>
            <a:pPr lvl="1">
              <a:defRPr/>
            </a:pPr>
            <a:endParaRPr lang="en-US" sz="1600" dirty="0" smtClean="0"/>
          </a:p>
        </p:txBody>
      </p:sp>
      <p:pic>
        <p:nvPicPr>
          <p:cNvPr id="5122" name="Picture 2" descr="http://blog.onesuite.com/wp-content/uploads/2009/04/internaional_roaming_we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8087" y="2133600"/>
            <a:ext cx="1418434" cy="202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1153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z="3200" dirty="0" smtClean="0"/>
              <a:t>Lab 3: FTP </a:t>
            </a:r>
            <a:r>
              <a:rPr lang="en-US" sz="3200" dirty="0"/>
              <a:t>Update </a:t>
            </a:r>
            <a:r>
              <a:rPr lang="en-US" sz="3200" dirty="0" smtClean="0">
                <a:solidFill>
                  <a:schemeClr val="accent5"/>
                </a:solidFill>
              </a:rPr>
              <a:t>(REQUIRES Internet </a:t>
            </a:r>
            <a:r>
              <a:rPr lang="en-US" sz="3200" dirty="0">
                <a:solidFill>
                  <a:schemeClr val="accent5"/>
                </a:solidFill>
              </a:rPr>
              <a:t>A</a:t>
            </a:r>
            <a:r>
              <a:rPr lang="en-US" sz="3200" dirty="0" smtClean="0">
                <a:solidFill>
                  <a:schemeClr val="accent5"/>
                </a:solidFill>
              </a:rPr>
              <a:t>ccess)</a:t>
            </a:r>
          </a:p>
        </p:txBody>
      </p:sp>
      <p:sp>
        <p:nvSpPr>
          <p:cNvPr id="3" name="Content Placeholder 2"/>
          <p:cNvSpPr>
            <a:spLocks noGrp="1"/>
          </p:cNvSpPr>
          <p:nvPr>
            <p:ph idx="1"/>
          </p:nvPr>
        </p:nvSpPr>
        <p:spPr>
          <a:xfrm>
            <a:off x="457200" y="1268413"/>
            <a:ext cx="4038600" cy="4522787"/>
          </a:xfrm>
        </p:spPr>
        <p:txBody>
          <a:bodyPr>
            <a:normAutofit/>
          </a:bodyPr>
          <a:lstStyle/>
          <a:p>
            <a:pPr>
              <a:defRPr/>
            </a:pPr>
            <a:r>
              <a:rPr lang="en-US" sz="1400" dirty="0" smtClean="0"/>
              <a:t>Use Module’s FTP Client to Update Firmware &amp; Put/Get Data</a:t>
            </a:r>
          </a:p>
          <a:p>
            <a:pPr>
              <a:defRPr/>
            </a:pPr>
            <a:r>
              <a:rPr lang="en-US" sz="1400" dirty="0" smtClean="0"/>
              <a:t>Default Username/Password Set to Roving Networks’ FTP Server  </a:t>
            </a:r>
            <a:endParaRPr lang="en-US" sz="1400" dirty="0"/>
          </a:p>
          <a:p>
            <a:pPr>
              <a:defRPr/>
            </a:pPr>
            <a:r>
              <a:rPr lang="en-US" sz="1400" dirty="0" smtClean="0"/>
              <a:t>Associate to Internet-Connected Network &amp; Use “ftp update” Command</a:t>
            </a:r>
          </a:p>
          <a:p>
            <a:pPr>
              <a:defRPr/>
            </a:pPr>
            <a:r>
              <a:rPr lang="en-US" sz="1400" dirty="0" smtClean="0"/>
              <a:t>Use Local FTP Server</a:t>
            </a:r>
          </a:p>
          <a:p>
            <a:pPr lvl="1">
              <a:defRPr/>
            </a:pPr>
            <a:r>
              <a:rPr lang="en-US" sz="1100" dirty="0" smtClean="0"/>
              <a:t>Enter command mode</a:t>
            </a:r>
          </a:p>
          <a:p>
            <a:pPr lvl="1">
              <a:defRPr/>
            </a:pPr>
            <a:r>
              <a:rPr lang="en-US" sz="1100" b="1" dirty="0" smtClean="0">
                <a:ea typeface="+mn-ea"/>
                <a:cs typeface="+mn-cs"/>
              </a:rPr>
              <a:t>factory R</a:t>
            </a:r>
          </a:p>
          <a:p>
            <a:pPr lvl="1">
              <a:defRPr/>
            </a:pPr>
            <a:r>
              <a:rPr lang="en-US" sz="1100" dirty="0" smtClean="0">
                <a:ea typeface="+mn-ea"/>
                <a:cs typeface="+mn-cs"/>
              </a:rPr>
              <a:t>Associate module with AP	</a:t>
            </a:r>
          </a:p>
          <a:p>
            <a:pPr lvl="1">
              <a:defRPr/>
            </a:pPr>
            <a:r>
              <a:rPr lang="en-US" sz="1100" b="1" dirty="0" smtClean="0">
                <a:ea typeface="+mn-ea"/>
                <a:cs typeface="+mn-cs"/>
              </a:rPr>
              <a:t>save</a:t>
            </a:r>
            <a:r>
              <a:rPr lang="en-US" sz="1100" dirty="0" smtClean="0">
                <a:ea typeface="+mn-ea"/>
                <a:cs typeface="+mn-cs"/>
              </a:rPr>
              <a:t> &amp; </a:t>
            </a:r>
            <a:r>
              <a:rPr lang="en-US" sz="1100" b="1" dirty="0" smtClean="0">
                <a:ea typeface="+mn-ea"/>
                <a:cs typeface="+mn-cs"/>
              </a:rPr>
              <a:t>reboot</a:t>
            </a:r>
          </a:p>
          <a:p>
            <a:pPr>
              <a:defRPr/>
            </a:pPr>
            <a:r>
              <a:rPr lang="en-US" sz="1500" dirty="0" smtClean="0">
                <a:cs typeface="+mn-cs"/>
              </a:rPr>
              <a:t>Update Firmware</a:t>
            </a:r>
            <a:endParaRPr lang="en-US" sz="1500" b="1" dirty="0" smtClean="0">
              <a:ea typeface="+mn-ea"/>
              <a:cs typeface="+mn-cs"/>
            </a:endParaRPr>
          </a:p>
          <a:p>
            <a:pPr lvl="1">
              <a:defRPr/>
            </a:pPr>
            <a:r>
              <a:rPr lang="en-US" sz="1100" dirty="0" smtClean="0">
                <a:cs typeface="+mn-cs"/>
              </a:rPr>
              <a:t>Enter</a:t>
            </a:r>
            <a:r>
              <a:rPr lang="en-US" sz="1100" dirty="0" smtClean="0">
                <a:ea typeface="+mn-ea"/>
                <a:cs typeface="+mn-cs"/>
              </a:rPr>
              <a:t> command mode</a:t>
            </a:r>
          </a:p>
          <a:p>
            <a:pPr lvl="1">
              <a:defRPr/>
            </a:pPr>
            <a:r>
              <a:rPr lang="en-US" sz="1100" b="1" dirty="0" smtClean="0">
                <a:ea typeface="+mn-ea"/>
                <a:cs typeface="+mn-cs"/>
              </a:rPr>
              <a:t>ftp update</a:t>
            </a:r>
          </a:p>
          <a:p>
            <a:pPr lvl="1">
              <a:defRPr/>
            </a:pPr>
            <a:r>
              <a:rPr lang="en-US" sz="1100" b="1" dirty="0" err="1">
                <a:cs typeface="+mn-cs"/>
              </a:rPr>
              <a:t>v</a:t>
            </a:r>
            <a:r>
              <a:rPr lang="en-US" sz="1100" b="1" dirty="0" err="1" smtClean="0">
                <a:cs typeface="+mn-cs"/>
              </a:rPr>
              <a:t>er</a:t>
            </a:r>
            <a:endParaRPr lang="en-US" sz="1100" b="1" dirty="0" smtClean="0">
              <a:cs typeface="+mn-cs"/>
            </a:endParaRPr>
          </a:p>
          <a:p>
            <a:pPr lvl="1">
              <a:defRPr/>
            </a:pPr>
            <a:r>
              <a:rPr lang="en-US" sz="1100" b="1" dirty="0">
                <a:cs typeface="+mn-cs"/>
              </a:rPr>
              <a:t>r</a:t>
            </a:r>
            <a:r>
              <a:rPr lang="en-US" sz="1100" b="1" dirty="0" smtClean="0">
                <a:ea typeface="+mn-ea"/>
                <a:cs typeface="+mn-cs"/>
              </a:rPr>
              <a:t>eboot</a:t>
            </a:r>
          </a:p>
          <a:p>
            <a:pPr lvl="1">
              <a:defRPr/>
            </a:pPr>
            <a:r>
              <a:rPr lang="en-US" sz="1100" dirty="0" smtClean="0"/>
              <a:t>Enter </a:t>
            </a:r>
            <a:r>
              <a:rPr lang="en-US" sz="1100" dirty="0"/>
              <a:t>command mode</a:t>
            </a:r>
          </a:p>
          <a:p>
            <a:pPr lvl="1">
              <a:defRPr/>
            </a:pPr>
            <a:r>
              <a:rPr lang="en-US" sz="1100" b="1" dirty="0" err="1" smtClean="0">
                <a:ea typeface="+mn-ea"/>
                <a:cs typeface="+mn-cs"/>
              </a:rPr>
              <a:t>Ver</a:t>
            </a:r>
            <a:endParaRPr lang="en-US" sz="1100" b="1" dirty="0" smtClean="0">
              <a:ea typeface="+mn-ea"/>
              <a:cs typeface="+mn-cs"/>
            </a:endParaRPr>
          </a:p>
        </p:txBody>
      </p:sp>
      <p:pic>
        <p:nvPicPr>
          <p:cNvPr id="58373" name="Picture 3"/>
          <p:cNvPicPr>
            <a:picLocks noChangeAspect="1" noChangeArrowheads="1"/>
          </p:cNvPicPr>
          <p:nvPr/>
        </p:nvPicPr>
        <p:blipFill>
          <a:blip r:embed="rId2" cstate="print"/>
          <a:srcRect/>
          <a:stretch>
            <a:fillRect/>
          </a:stretch>
        </p:blipFill>
        <p:spPr bwMode="auto">
          <a:xfrm>
            <a:off x="4724400" y="1295400"/>
            <a:ext cx="3975199" cy="4240213"/>
          </a:xfrm>
          <a:prstGeom prst="rect">
            <a:avLst/>
          </a:prstGeom>
          <a:ln>
            <a:noFill/>
          </a:ln>
          <a:effectLst/>
        </p:spPr>
      </p:pic>
      <p:sp>
        <p:nvSpPr>
          <p:cNvPr id="2" name="TextBox 1"/>
          <p:cNvSpPr txBox="1"/>
          <p:nvPr/>
        </p:nvSpPr>
        <p:spPr>
          <a:xfrm>
            <a:off x="609600" y="5715000"/>
            <a:ext cx="8001000" cy="584776"/>
          </a:xfrm>
          <a:prstGeom prst="rect">
            <a:avLst/>
          </a:prstGeom>
          <a:noFill/>
        </p:spPr>
        <p:txBody>
          <a:bodyPr wrap="square" rtlCol="0">
            <a:spAutoFit/>
          </a:bodyPr>
          <a:lstStyle/>
          <a:p>
            <a:r>
              <a:rPr lang="en-US" sz="1400" b="1" dirty="0">
                <a:solidFill>
                  <a:schemeClr val="accent2"/>
                </a:solidFill>
              </a:rPr>
              <a:t>TIP:  After </a:t>
            </a:r>
            <a:r>
              <a:rPr lang="en-US" sz="1400" b="1" dirty="0" smtClean="0">
                <a:solidFill>
                  <a:schemeClr val="accent2"/>
                </a:solidFill>
              </a:rPr>
              <a:t>Downloading New Firmware</a:t>
            </a:r>
            <a:r>
              <a:rPr lang="en-US" sz="1400" b="1" dirty="0">
                <a:solidFill>
                  <a:schemeClr val="accent2"/>
                </a:solidFill>
              </a:rPr>
              <a:t>, </a:t>
            </a:r>
            <a:r>
              <a:rPr lang="en-US" sz="1400" b="1" dirty="0" smtClean="0">
                <a:solidFill>
                  <a:schemeClr val="accent2"/>
                </a:solidFill>
              </a:rPr>
              <a:t>Restore Module </a:t>
            </a:r>
            <a:r>
              <a:rPr lang="en-US" sz="1400" b="1" dirty="0">
                <a:solidFill>
                  <a:schemeClr val="accent2"/>
                </a:solidFill>
              </a:rPr>
              <a:t>to </a:t>
            </a:r>
            <a:r>
              <a:rPr lang="en-US" sz="1400" b="1" dirty="0" smtClean="0">
                <a:solidFill>
                  <a:schemeClr val="accent2"/>
                </a:solidFill>
              </a:rPr>
              <a:t>Factory Defaults Before Using It</a:t>
            </a:r>
            <a:endParaRPr lang="en-US" sz="1400" b="1" dirty="0">
              <a:solidFill>
                <a:schemeClr val="accent2"/>
              </a:solidFill>
            </a:endParaRPr>
          </a:p>
          <a:p>
            <a:endParaRPr lang="en-US" dirty="0"/>
          </a:p>
        </p:txBody>
      </p:sp>
    </p:spTree>
    <p:extLst>
      <p:ext uri="{BB962C8B-B14F-4D97-AF65-F5344CB8AC3E}">
        <p14:creationId xmlns:p14="http://schemas.microsoft.com/office/powerpoint/2010/main" val="8277487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normAutofit fontScale="90000"/>
          </a:bodyPr>
          <a:lstStyle/>
          <a:p>
            <a:r>
              <a:rPr lang="en-US" dirty="0" smtClean="0"/>
              <a:t>Lab 3: Setting Firmware Boot Image</a:t>
            </a:r>
          </a:p>
        </p:txBody>
      </p:sp>
      <p:sp>
        <p:nvSpPr>
          <p:cNvPr id="3" name="Content Placeholder 2"/>
          <p:cNvSpPr>
            <a:spLocks noGrp="1"/>
          </p:cNvSpPr>
          <p:nvPr>
            <p:ph idx="1"/>
          </p:nvPr>
        </p:nvSpPr>
        <p:spPr>
          <a:xfrm>
            <a:off x="457200" y="1268413"/>
            <a:ext cx="3898900" cy="4857750"/>
          </a:xfrm>
        </p:spPr>
        <p:txBody>
          <a:bodyPr>
            <a:normAutofit/>
          </a:bodyPr>
          <a:lstStyle/>
          <a:p>
            <a:pPr>
              <a:defRPr/>
            </a:pPr>
            <a:r>
              <a:rPr lang="en-US" sz="1600" dirty="0" smtClean="0"/>
              <a:t>Firmware Stored in Embedded Flash Memory</a:t>
            </a:r>
            <a:r>
              <a:rPr lang="en-US" sz="1600" dirty="0"/>
              <a:t> </a:t>
            </a:r>
            <a:endParaRPr lang="en-US" sz="1600" dirty="0" smtClean="0"/>
          </a:p>
          <a:p>
            <a:pPr>
              <a:defRPr/>
            </a:pPr>
            <a:r>
              <a:rPr lang="en-US" sz="1600" dirty="0" smtClean="0"/>
              <a:t>Boot Image is Firmware Version Module Is Currently Running</a:t>
            </a:r>
          </a:p>
          <a:p>
            <a:pPr>
              <a:defRPr/>
            </a:pPr>
            <a:r>
              <a:rPr lang="en-US" sz="1600" dirty="0" smtClean="0"/>
              <a:t>After Successful Update, Boot Image Changes to New </a:t>
            </a:r>
            <a:r>
              <a:rPr lang="en-US" sz="1600" dirty="0"/>
              <a:t>F</a:t>
            </a:r>
            <a:r>
              <a:rPr lang="en-US" sz="1600" dirty="0" smtClean="0"/>
              <a:t>irmware File</a:t>
            </a:r>
          </a:p>
          <a:p>
            <a:pPr>
              <a:defRPr/>
            </a:pPr>
            <a:r>
              <a:rPr lang="en-US" sz="1600" dirty="0" smtClean="0"/>
              <a:t>Change Boot Image</a:t>
            </a:r>
          </a:p>
          <a:p>
            <a:pPr lvl="1">
              <a:defRPr/>
            </a:pPr>
            <a:r>
              <a:rPr lang="en-US" sz="1400" dirty="0" smtClean="0"/>
              <a:t>Enter command mode</a:t>
            </a:r>
          </a:p>
          <a:p>
            <a:pPr>
              <a:defRPr/>
            </a:pPr>
            <a:r>
              <a:rPr lang="en-US" sz="1600" dirty="0" smtClean="0"/>
              <a:t>View Files in Flash</a:t>
            </a:r>
          </a:p>
          <a:p>
            <a:pPr lvl="1">
              <a:defRPr/>
            </a:pPr>
            <a:r>
              <a:rPr lang="en-US" sz="1400" dirty="0" smtClean="0"/>
              <a:t>Enter command mode</a:t>
            </a:r>
          </a:p>
          <a:p>
            <a:pPr lvl="1">
              <a:defRPr/>
            </a:pPr>
            <a:r>
              <a:rPr lang="en-US" sz="1400" b="1" dirty="0" err="1" smtClean="0">
                <a:cs typeface="+mn-cs"/>
              </a:rPr>
              <a:t>ls</a:t>
            </a:r>
            <a:endParaRPr lang="en-US" sz="1400" b="1" dirty="0" smtClean="0">
              <a:cs typeface="+mn-cs"/>
            </a:endParaRPr>
          </a:p>
          <a:p>
            <a:pPr>
              <a:defRPr/>
            </a:pPr>
            <a:r>
              <a:rPr lang="en-US" sz="1600" dirty="0"/>
              <a:t>Change Boot Image</a:t>
            </a:r>
          </a:p>
          <a:p>
            <a:pPr lvl="1">
              <a:defRPr/>
            </a:pPr>
            <a:r>
              <a:rPr lang="en-US" sz="1400" dirty="0" smtClean="0">
                <a:ea typeface="+mn-ea"/>
                <a:cs typeface="+mn-cs"/>
              </a:rPr>
              <a:t>Enter command mode</a:t>
            </a:r>
          </a:p>
          <a:p>
            <a:pPr lvl="1">
              <a:defRPr/>
            </a:pPr>
            <a:r>
              <a:rPr lang="en-US" sz="1400" b="1" dirty="0" smtClean="0">
                <a:ea typeface="+mn-ea"/>
                <a:cs typeface="+mn-cs"/>
              </a:rPr>
              <a:t>boot image </a:t>
            </a:r>
            <a:r>
              <a:rPr lang="en-US" sz="1400" dirty="0" smtClean="0">
                <a:ea typeface="+mn-ea"/>
                <a:cs typeface="+mn-cs"/>
              </a:rPr>
              <a:t>&lt;</a:t>
            </a:r>
            <a:r>
              <a:rPr lang="en-US" sz="1400" i="1" dirty="0" smtClean="0">
                <a:ea typeface="+mn-ea"/>
                <a:cs typeface="+mn-cs"/>
              </a:rPr>
              <a:t>value</a:t>
            </a:r>
            <a:r>
              <a:rPr lang="en-US" sz="1400" dirty="0" smtClean="0">
                <a:ea typeface="+mn-ea"/>
                <a:cs typeface="+mn-cs"/>
              </a:rPr>
              <a:t>&gt;</a:t>
            </a:r>
          </a:p>
          <a:p>
            <a:pPr lvl="1">
              <a:defRPr/>
            </a:pPr>
            <a:r>
              <a:rPr lang="en-US" sz="1400" b="1" dirty="0" smtClean="0">
                <a:ea typeface="+mn-ea"/>
                <a:cs typeface="+mn-cs"/>
              </a:rPr>
              <a:t>reboot</a:t>
            </a:r>
          </a:p>
          <a:p>
            <a:pPr lvl="1">
              <a:buFontTx/>
              <a:buNone/>
              <a:defRPr/>
            </a:pPr>
            <a:endParaRPr lang="en-US" sz="1100" b="1" dirty="0" smtClean="0">
              <a:ea typeface="+mn-ea"/>
              <a:cs typeface="+mn-cs"/>
            </a:endParaRPr>
          </a:p>
          <a:p>
            <a:pPr lvl="1">
              <a:defRPr/>
            </a:pPr>
            <a:endParaRPr lang="en-US" sz="1400" b="1" dirty="0" smtClean="0">
              <a:ea typeface="+mn-ea"/>
              <a:cs typeface="+mn-cs"/>
            </a:endParaRPr>
          </a:p>
          <a:p>
            <a:pPr marL="0" indent="0">
              <a:buFontTx/>
              <a:buNone/>
              <a:defRPr/>
            </a:pPr>
            <a:endParaRPr lang="en-US" sz="1800" dirty="0" smtClean="0"/>
          </a:p>
          <a:p>
            <a:pPr>
              <a:defRPr/>
            </a:pPr>
            <a:endParaRPr lang="en-US" dirty="0"/>
          </a:p>
        </p:txBody>
      </p:sp>
      <p:pic>
        <p:nvPicPr>
          <p:cNvPr id="59397" name="Picture 2"/>
          <p:cNvPicPr>
            <a:picLocks noChangeAspect="1" noChangeArrowheads="1"/>
          </p:cNvPicPr>
          <p:nvPr/>
        </p:nvPicPr>
        <p:blipFill>
          <a:blip r:embed="rId2" cstate="print"/>
          <a:srcRect/>
          <a:stretch>
            <a:fillRect/>
          </a:stretch>
        </p:blipFill>
        <p:spPr bwMode="auto">
          <a:xfrm>
            <a:off x="4351338" y="1268413"/>
            <a:ext cx="4311873" cy="3684587"/>
          </a:xfrm>
          <a:prstGeom prst="rect">
            <a:avLst/>
          </a:prstGeom>
          <a:ln>
            <a:noFill/>
          </a:ln>
          <a:effectLst/>
        </p:spPr>
      </p:pic>
    </p:spTree>
    <p:extLst>
      <p:ext uri="{BB962C8B-B14F-4D97-AF65-F5344CB8AC3E}">
        <p14:creationId xmlns:p14="http://schemas.microsoft.com/office/powerpoint/2010/main" val="27449478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normAutofit/>
          </a:bodyPr>
          <a:lstStyle/>
          <a:p>
            <a:r>
              <a:rPr lang="en-US" dirty="0" smtClean="0"/>
              <a:t>Lab 3: FTP put &amp; get</a:t>
            </a:r>
          </a:p>
        </p:txBody>
      </p:sp>
      <p:sp>
        <p:nvSpPr>
          <p:cNvPr id="3" name="Content Placeholder 2"/>
          <p:cNvSpPr>
            <a:spLocks noGrp="1"/>
          </p:cNvSpPr>
          <p:nvPr>
            <p:ph idx="1"/>
          </p:nvPr>
        </p:nvSpPr>
        <p:spPr>
          <a:xfrm>
            <a:off x="457200" y="1295400"/>
            <a:ext cx="4834880" cy="5001419"/>
          </a:xfrm>
        </p:spPr>
        <p:txBody>
          <a:bodyPr>
            <a:normAutofit/>
          </a:bodyPr>
          <a:lstStyle/>
          <a:p>
            <a:pPr>
              <a:defRPr/>
            </a:pPr>
            <a:r>
              <a:rPr lang="en-US" sz="1500" dirty="0" smtClean="0"/>
              <a:t>FTP Client Can Stream Files to/from FTP Server</a:t>
            </a:r>
          </a:p>
          <a:p>
            <a:pPr lvl="1">
              <a:defRPr/>
            </a:pPr>
            <a:r>
              <a:rPr lang="en-US" sz="1400" dirty="0" smtClean="0"/>
              <a:t>Useful in data logger applications </a:t>
            </a:r>
          </a:p>
          <a:p>
            <a:pPr>
              <a:defRPr/>
            </a:pPr>
            <a:r>
              <a:rPr lang="en-US" sz="1500" dirty="0" smtClean="0"/>
              <a:t>FTP Servers Can Accept Multiple Clients Concurrently</a:t>
            </a:r>
          </a:p>
          <a:p>
            <a:pPr>
              <a:defRPr/>
            </a:pPr>
            <a:r>
              <a:rPr lang="en-US" sz="1500" dirty="0" smtClean="0">
                <a:solidFill>
                  <a:srgbClr val="1F497D"/>
                </a:solidFill>
              </a:rPr>
              <a:t>Configure FTP </a:t>
            </a:r>
            <a:r>
              <a:rPr lang="en-US" sz="1500" dirty="0">
                <a:solidFill>
                  <a:srgbClr val="1F497D"/>
                </a:solidFill>
              </a:rPr>
              <a:t>S</a:t>
            </a:r>
            <a:r>
              <a:rPr lang="en-US" sz="1500" dirty="0" smtClean="0">
                <a:solidFill>
                  <a:srgbClr val="1F497D"/>
                </a:solidFill>
              </a:rPr>
              <a:t>etup</a:t>
            </a:r>
          </a:p>
          <a:p>
            <a:pPr lvl="1">
              <a:defRPr/>
            </a:pPr>
            <a:r>
              <a:rPr lang="en-US" sz="1400" dirty="0" smtClean="0"/>
              <a:t>Enter command mode</a:t>
            </a:r>
          </a:p>
          <a:p>
            <a:pPr lvl="1">
              <a:defRPr/>
            </a:pPr>
            <a:r>
              <a:rPr lang="en-US" sz="1400" b="1" dirty="0" smtClean="0">
                <a:cs typeface="+mn-cs"/>
              </a:rPr>
              <a:t>factory R &amp; reboot</a:t>
            </a:r>
          </a:p>
          <a:p>
            <a:pPr lvl="1">
              <a:defRPr/>
            </a:pPr>
            <a:r>
              <a:rPr lang="en-US" sz="1400" dirty="0" smtClean="0">
                <a:solidFill>
                  <a:schemeClr val="tx1"/>
                </a:solidFill>
                <a:latin typeface="+mn-lt"/>
              </a:rPr>
              <a:t>Associate module with AP</a:t>
            </a:r>
          </a:p>
          <a:p>
            <a:pPr lvl="1">
              <a:defRPr/>
            </a:pPr>
            <a:r>
              <a:rPr lang="en-US" sz="1400" b="1" dirty="0" smtClean="0">
                <a:cs typeface="+mn-cs"/>
              </a:rPr>
              <a:t>set ftp address </a:t>
            </a:r>
            <a:r>
              <a:rPr lang="en-US" sz="1400" dirty="0" smtClean="0">
                <a:cs typeface="+mn-cs"/>
              </a:rPr>
              <a:t>&lt;</a:t>
            </a:r>
            <a:r>
              <a:rPr lang="en-US" sz="1400" i="1" dirty="0" smtClean="0">
                <a:cs typeface="+mn-cs"/>
              </a:rPr>
              <a:t>address</a:t>
            </a:r>
            <a:r>
              <a:rPr lang="en-US" sz="1400" dirty="0" smtClean="0">
                <a:cs typeface="+mn-cs"/>
              </a:rPr>
              <a:t>&gt;  (e.g., ftp </a:t>
            </a:r>
            <a:r>
              <a:rPr lang="en-US" sz="1400" dirty="0" err="1" smtClean="0">
                <a:cs typeface="+mn-cs"/>
              </a:rPr>
              <a:t>svr</a:t>
            </a:r>
            <a:r>
              <a:rPr lang="en-US" sz="1400" dirty="0" smtClean="0">
                <a:cs typeface="+mn-cs"/>
              </a:rPr>
              <a:t> </a:t>
            </a:r>
            <a:r>
              <a:rPr lang="en-US" sz="1400" dirty="0" err="1" smtClean="0">
                <a:cs typeface="+mn-cs"/>
              </a:rPr>
              <a:t>addr</a:t>
            </a:r>
            <a:r>
              <a:rPr lang="en-US" sz="1400" dirty="0" smtClean="0">
                <a:cs typeface="+mn-cs"/>
              </a:rPr>
              <a:t>)</a:t>
            </a:r>
          </a:p>
          <a:p>
            <a:pPr lvl="1">
              <a:defRPr/>
            </a:pPr>
            <a:r>
              <a:rPr lang="en-US" sz="1400" b="1" dirty="0" smtClean="0">
                <a:cs typeface="+mn-cs"/>
              </a:rPr>
              <a:t>set ftp user </a:t>
            </a:r>
            <a:r>
              <a:rPr lang="en-US" sz="1400" dirty="0" smtClean="0">
                <a:cs typeface="+mn-cs"/>
              </a:rPr>
              <a:t>&lt;</a:t>
            </a:r>
            <a:r>
              <a:rPr lang="en-US" sz="1400" i="1" dirty="0"/>
              <a:t>string</a:t>
            </a:r>
            <a:r>
              <a:rPr lang="en-US" sz="1400" dirty="0" smtClean="0">
                <a:cs typeface="+mn-cs"/>
              </a:rPr>
              <a:t>&gt;	     (e.g., roving)</a:t>
            </a:r>
          </a:p>
          <a:p>
            <a:pPr lvl="1">
              <a:defRPr/>
            </a:pPr>
            <a:r>
              <a:rPr lang="en-US" sz="1400" b="1" dirty="0" smtClean="0">
                <a:cs typeface="+mn-cs"/>
              </a:rPr>
              <a:t>set ftp pass </a:t>
            </a:r>
            <a:r>
              <a:rPr lang="en-US" sz="1400" dirty="0" smtClean="0">
                <a:cs typeface="+mn-cs"/>
              </a:rPr>
              <a:t>&lt;</a:t>
            </a:r>
            <a:r>
              <a:rPr lang="en-US" sz="1400" i="1" dirty="0"/>
              <a:t>string</a:t>
            </a:r>
            <a:r>
              <a:rPr lang="en-US" sz="1400" dirty="0" smtClean="0">
                <a:cs typeface="+mn-cs"/>
              </a:rPr>
              <a:t>&gt;	     </a:t>
            </a:r>
            <a:r>
              <a:rPr lang="en-US" sz="1400" dirty="0" smtClean="0"/>
              <a:t>(</a:t>
            </a:r>
            <a:r>
              <a:rPr lang="en-US" sz="1400" dirty="0"/>
              <a:t>e.g., </a:t>
            </a:r>
            <a:r>
              <a:rPr lang="en-US" sz="1400" dirty="0" smtClean="0">
                <a:cs typeface="+mn-cs"/>
              </a:rPr>
              <a:t>Pass123)</a:t>
            </a:r>
          </a:p>
          <a:p>
            <a:pPr lvl="1">
              <a:defRPr/>
            </a:pPr>
            <a:r>
              <a:rPr lang="en-US" sz="1400" b="1" dirty="0" smtClean="0">
                <a:cs typeface="+mn-cs"/>
              </a:rPr>
              <a:t>set ftp </a:t>
            </a:r>
            <a:r>
              <a:rPr lang="en-US" sz="1400" b="1" dirty="0" err="1" smtClean="0">
                <a:cs typeface="+mn-cs"/>
              </a:rPr>
              <a:t>dir</a:t>
            </a:r>
            <a:r>
              <a:rPr lang="en-US" sz="1400" b="1" dirty="0" smtClean="0">
                <a:cs typeface="+mn-cs"/>
              </a:rPr>
              <a:t> </a:t>
            </a:r>
            <a:r>
              <a:rPr lang="en-US" sz="1400" dirty="0" smtClean="0">
                <a:cs typeface="+mn-cs"/>
              </a:rPr>
              <a:t>&lt;</a:t>
            </a:r>
            <a:r>
              <a:rPr lang="en-US" sz="1400" i="1" dirty="0" smtClean="0">
                <a:cs typeface="+mn-cs"/>
              </a:rPr>
              <a:t>string</a:t>
            </a:r>
            <a:r>
              <a:rPr lang="en-US" sz="1400" dirty="0" smtClean="0">
                <a:cs typeface="+mn-cs"/>
              </a:rPr>
              <a:t>&gt;	     </a:t>
            </a:r>
            <a:r>
              <a:rPr lang="en-US" sz="1400" dirty="0" smtClean="0"/>
              <a:t>(</a:t>
            </a:r>
            <a:r>
              <a:rPr lang="en-US" sz="1400" dirty="0"/>
              <a:t>e.g., </a:t>
            </a:r>
            <a:r>
              <a:rPr lang="en-US" sz="1400" dirty="0" smtClean="0">
                <a:cs typeface="+mn-cs"/>
              </a:rPr>
              <a:t>public</a:t>
            </a:r>
            <a:r>
              <a:rPr lang="en-US" sz="1400" dirty="0">
                <a:cs typeface="+mn-cs"/>
              </a:rPr>
              <a:t>)</a:t>
            </a:r>
            <a:endParaRPr lang="en-US" sz="1400" dirty="0" smtClean="0">
              <a:cs typeface="+mn-cs"/>
            </a:endParaRPr>
          </a:p>
          <a:p>
            <a:pPr lvl="1">
              <a:defRPr/>
            </a:pPr>
            <a:r>
              <a:rPr lang="en-US" sz="1400" b="1" dirty="0" smtClean="0">
                <a:cs typeface="+mn-cs"/>
              </a:rPr>
              <a:t>set ftp timer 20</a:t>
            </a:r>
          </a:p>
          <a:p>
            <a:pPr lvl="1">
              <a:defRPr/>
            </a:pPr>
            <a:r>
              <a:rPr lang="en-US" sz="1400" b="1" dirty="0" smtClean="0">
                <a:cs typeface="+mn-cs"/>
              </a:rPr>
              <a:t>save &amp; reboot</a:t>
            </a:r>
            <a:endParaRPr lang="en-US" sz="1400" dirty="0" smtClean="0">
              <a:cs typeface="+mn-cs"/>
            </a:endParaRPr>
          </a:p>
          <a:p>
            <a:pPr>
              <a:defRPr/>
            </a:pPr>
            <a:r>
              <a:rPr lang="en-US" sz="1400" dirty="0" smtClean="0">
                <a:solidFill>
                  <a:srgbClr val="3960AD"/>
                </a:solidFill>
              </a:rPr>
              <a:t> </a:t>
            </a:r>
            <a:r>
              <a:rPr lang="en-US" sz="1500" dirty="0" smtClean="0"/>
              <a:t>Create &amp; Read File on Server</a:t>
            </a:r>
          </a:p>
          <a:p>
            <a:pPr lvl="1">
              <a:defRPr/>
            </a:pPr>
            <a:r>
              <a:rPr lang="en-US" sz="1400" dirty="0" smtClean="0">
                <a:cs typeface="+mn-cs"/>
              </a:rPr>
              <a:t>Enter command mode</a:t>
            </a:r>
          </a:p>
          <a:p>
            <a:pPr lvl="1">
              <a:defRPr/>
            </a:pPr>
            <a:r>
              <a:rPr lang="en-US" sz="1400" b="1" dirty="0" smtClean="0">
                <a:cs typeface="+mn-cs"/>
              </a:rPr>
              <a:t>ftp put </a:t>
            </a:r>
            <a:r>
              <a:rPr lang="en-US" sz="1400" dirty="0" smtClean="0">
                <a:cs typeface="+mn-cs"/>
              </a:rPr>
              <a:t>&lt;</a:t>
            </a:r>
            <a:r>
              <a:rPr lang="en-US" sz="1400" i="1" dirty="0" smtClean="0">
                <a:cs typeface="+mn-cs"/>
              </a:rPr>
              <a:t>string</a:t>
            </a:r>
            <a:r>
              <a:rPr lang="en-US" sz="1400" dirty="0" smtClean="0">
                <a:cs typeface="+mn-cs"/>
              </a:rPr>
              <a:t>&gt;</a:t>
            </a:r>
          </a:p>
          <a:p>
            <a:pPr lvl="1">
              <a:defRPr/>
            </a:pPr>
            <a:r>
              <a:rPr lang="en-US" sz="1400" dirty="0" smtClean="0">
                <a:cs typeface="+mn-cs"/>
              </a:rPr>
              <a:t>Type characters, wait until *CLOS* shown</a:t>
            </a:r>
            <a:endParaRPr lang="en-US" sz="1400" b="1" dirty="0" smtClean="0">
              <a:cs typeface="+mn-cs"/>
            </a:endParaRPr>
          </a:p>
          <a:p>
            <a:pPr lvl="1">
              <a:defRPr/>
            </a:pPr>
            <a:r>
              <a:rPr lang="en-US" sz="1400" b="1" dirty="0" smtClean="0">
                <a:cs typeface="+mn-cs"/>
              </a:rPr>
              <a:t>ftp get </a:t>
            </a:r>
            <a:r>
              <a:rPr lang="en-US" sz="1400" dirty="0" smtClean="0">
                <a:cs typeface="+mn-cs"/>
              </a:rPr>
              <a:t>&lt;</a:t>
            </a:r>
            <a:r>
              <a:rPr lang="en-US" sz="1400" i="1" dirty="0" smtClean="0">
                <a:cs typeface="+mn-cs"/>
              </a:rPr>
              <a:t>string</a:t>
            </a:r>
            <a:r>
              <a:rPr lang="en-US" sz="1400" dirty="0" smtClean="0">
                <a:cs typeface="+mn-cs"/>
              </a:rPr>
              <a:t>&gt;</a:t>
            </a:r>
          </a:p>
          <a:p>
            <a:pPr lvl="1">
              <a:buFontTx/>
              <a:buNone/>
              <a:defRPr/>
            </a:pPr>
            <a:endParaRPr lang="en-US" sz="1100" b="1" dirty="0" smtClean="0">
              <a:ea typeface="+mn-ea"/>
              <a:cs typeface="+mn-cs"/>
            </a:endParaRPr>
          </a:p>
          <a:p>
            <a:pPr lvl="1">
              <a:defRPr/>
            </a:pPr>
            <a:endParaRPr lang="en-US" sz="1400" b="1" dirty="0" smtClean="0">
              <a:ea typeface="+mn-ea"/>
              <a:cs typeface="+mn-cs"/>
            </a:endParaRPr>
          </a:p>
          <a:p>
            <a:pPr marL="0" indent="0">
              <a:buFontTx/>
              <a:buNone/>
              <a:defRPr/>
            </a:pPr>
            <a:endParaRPr lang="en-US" sz="1800" dirty="0" smtClean="0"/>
          </a:p>
          <a:p>
            <a:pPr>
              <a:defRPr/>
            </a:pPr>
            <a:endParaRPr lang="en-US" dirty="0"/>
          </a:p>
        </p:txBody>
      </p:sp>
      <p:pic>
        <p:nvPicPr>
          <p:cNvPr id="60421" name="Picture 3"/>
          <p:cNvPicPr>
            <a:picLocks noChangeAspect="1" noChangeArrowheads="1"/>
          </p:cNvPicPr>
          <p:nvPr/>
        </p:nvPicPr>
        <p:blipFill>
          <a:blip r:embed="rId2" cstate="print"/>
          <a:srcRect/>
          <a:stretch>
            <a:fillRect/>
          </a:stretch>
        </p:blipFill>
        <p:spPr bwMode="auto">
          <a:xfrm>
            <a:off x="5276561" y="1447800"/>
            <a:ext cx="3367938" cy="4277073"/>
          </a:xfrm>
          <a:prstGeom prst="rect">
            <a:avLst/>
          </a:prstGeom>
          <a:ln>
            <a:noFill/>
          </a:ln>
          <a:effectLst/>
        </p:spPr>
      </p:pic>
    </p:spTree>
    <p:extLst>
      <p:ext uri="{BB962C8B-B14F-4D97-AF65-F5344CB8AC3E}">
        <p14:creationId xmlns:p14="http://schemas.microsoft.com/office/powerpoint/2010/main" val="41785292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Lab 3: Conclusion</a:t>
            </a:r>
          </a:p>
        </p:txBody>
      </p:sp>
      <p:sp>
        <p:nvSpPr>
          <p:cNvPr id="61443" name="Content Placeholder 2"/>
          <p:cNvSpPr>
            <a:spLocks noGrp="1"/>
          </p:cNvSpPr>
          <p:nvPr>
            <p:ph idx="1"/>
          </p:nvPr>
        </p:nvSpPr>
        <p:spPr/>
        <p:txBody>
          <a:bodyPr>
            <a:normAutofit/>
          </a:bodyPr>
          <a:lstStyle/>
          <a:p>
            <a:r>
              <a:rPr lang="en-US" sz="2000" dirty="0" smtClean="0"/>
              <a:t>Sleep &amp; Wake Timers Allow Module to Deep Sleep to Save Power &amp; Periodically Connect to </a:t>
            </a:r>
            <a:r>
              <a:rPr lang="en-US" sz="2000" dirty="0"/>
              <a:t>N</a:t>
            </a:r>
            <a:r>
              <a:rPr lang="en-US" sz="2000" dirty="0" smtClean="0"/>
              <a:t>etwork</a:t>
            </a:r>
          </a:p>
          <a:p>
            <a:r>
              <a:rPr lang="en-US" sz="2000" dirty="0" smtClean="0"/>
              <a:t>Roaming Allows Module to Connect to AP with Strongest Signal that Matches SSID or Authentication Mode</a:t>
            </a:r>
          </a:p>
          <a:p>
            <a:r>
              <a:rPr lang="en-US" sz="2000" dirty="0" smtClean="0"/>
              <a:t>Use FTP to Update Firmware</a:t>
            </a:r>
          </a:p>
          <a:p>
            <a:r>
              <a:rPr lang="en-US" sz="2000" dirty="0" smtClean="0"/>
              <a:t>Use FTP put &amp; get Commands to Transfer Files</a:t>
            </a:r>
          </a:p>
          <a:p>
            <a:r>
              <a:rPr lang="en-US" sz="2000" dirty="0" smtClean="0"/>
              <a:t>FTP put Combined with Sleep/Wake/Roaming Useful for Data Logging Applications</a:t>
            </a:r>
          </a:p>
        </p:txBody>
      </p:sp>
    </p:spTree>
    <p:extLst>
      <p:ext uri="{BB962C8B-B14F-4D97-AF65-F5344CB8AC3E}">
        <p14:creationId xmlns:p14="http://schemas.microsoft.com/office/powerpoint/2010/main" val="36259729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smtClean="0"/>
              <a:t>Lab </a:t>
            </a:r>
            <a:r>
              <a:rPr lang="en-US" dirty="0"/>
              <a:t>4</a:t>
            </a:r>
            <a:r>
              <a:rPr lang="en-US" dirty="0" smtClean="0"/>
              <a:t>: HTTP Client</a:t>
            </a:r>
          </a:p>
        </p:txBody>
      </p:sp>
      <p:sp>
        <p:nvSpPr>
          <p:cNvPr id="6147" name="Content Placeholder 2"/>
          <p:cNvSpPr>
            <a:spLocks noGrp="1"/>
          </p:cNvSpPr>
          <p:nvPr>
            <p:ph idx="1"/>
          </p:nvPr>
        </p:nvSpPr>
        <p:spPr/>
        <p:txBody>
          <a:bodyPr>
            <a:normAutofit/>
          </a:bodyPr>
          <a:lstStyle/>
          <a:p>
            <a:pPr>
              <a:defRPr/>
            </a:pPr>
            <a:r>
              <a:rPr lang="en-US" sz="2400" dirty="0" smtClean="0">
                <a:solidFill>
                  <a:srgbClr val="1F497D"/>
                </a:solidFill>
              </a:rPr>
              <a:t>Objective</a:t>
            </a:r>
          </a:p>
          <a:p>
            <a:pPr lvl="1"/>
            <a:r>
              <a:rPr lang="en-US" sz="1600" dirty="0"/>
              <a:t>Post data to web server</a:t>
            </a:r>
          </a:p>
          <a:p>
            <a:pPr lvl="2"/>
            <a:r>
              <a:rPr lang="en-US" sz="1400" dirty="0" smtClean="0"/>
              <a:t>Uses built-in feature</a:t>
            </a:r>
          </a:p>
          <a:p>
            <a:pPr lvl="2"/>
            <a:r>
              <a:rPr lang="en-US" sz="1400" dirty="0" smtClean="0"/>
              <a:t>Does not require </a:t>
            </a:r>
            <a:r>
              <a:rPr lang="en-US" sz="1400" dirty="0"/>
              <a:t>external processor</a:t>
            </a:r>
          </a:p>
          <a:p>
            <a:pPr lvl="1"/>
            <a:r>
              <a:rPr lang="en-US" sz="1600" dirty="0"/>
              <a:t>Configure HTTP client mode</a:t>
            </a:r>
          </a:p>
          <a:p>
            <a:pPr lvl="1"/>
            <a:r>
              <a:rPr lang="en-US" sz="1600" dirty="0"/>
              <a:t>Periodically send sensor data </a:t>
            </a:r>
            <a:r>
              <a:rPr lang="en-US" sz="1600" dirty="0" smtClean="0"/>
              <a:t>web </a:t>
            </a:r>
            <a:r>
              <a:rPr lang="en-US" sz="1600" dirty="0"/>
              <a:t>server</a:t>
            </a:r>
          </a:p>
          <a:p>
            <a:pPr lvl="1"/>
            <a:r>
              <a:rPr lang="en-US" sz="1600" dirty="0"/>
              <a:t>Wake </a:t>
            </a:r>
            <a:r>
              <a:rPr lang="en-US" sz="1600" dirty="0" smtClean="0"/>
              <a:t>on </a:t>
            </a:r>
            <a:r>
              <a:rPr lang="en-US" sz="1600" dirty="0"/>
              <a:t>UART data</a:t>
            </a:r>
          </a:p>
          <a:p>
            <a:pPr>
              <a:defRPr/>
            </a:pPr>
            <a:r>
              <a:rPr lang="en-US" sz="2400" dirty="0" smtClean="0">
                <a:solidFill>
                  <a:srgbClr val="1F497D"/>
                </a:solidFill>
              </a:rPr>
              <a:t>Prerequisites</a:t>
            </a:r>
          </a:p>
          <a:p>
            <a:pPr lvl="1"/>
            <a:r>
              <a:rPr lang="en-US" sz="1600" dirty="0" smtClean="0"/>
              <a:t>Hardware same as in previous labs</a:t>
            </a:r>
            <a:endParaRPr lang="en-US" sz="1600" dirty="0"/>
          </a:p>
          <a:p>
            <a:pPr lvl="1"/>
            <a:r>
              <a:rPr lang="en-US" sz="1600" dirty="0"/>
              <a:t>Module associated to Access Point (AP) </a:t>
            </a:r>
            <a:r>
              <a:rPr lang="en-US" sz="1600" dirty="0" smtClean="0"/>
              <a:t>with Internet </a:t>
            </a:r>
            <a:r>
              <a:rPr lang="en-US" sz="1600" dirty="0"/>
              <a:t>connectivity</a:t>
            </a:r>
          </a:p>
          <a:p>
            <a:pPr lvl="1"/>
            <a:r>
              <a:rPr lang="en-US" sz="1600" dirty="0" err="1"/>
              <a:t>Tera</a:t>
            </a:r>
            <a:r>
              <a:rPr lang="en-US" sz="1600" dirty="0"/>
              <a:t> Term running on PC</a:t>
            </a:r>
          </a:p>
          <a:p>
            <a:pPr lvl="1"/>
            <a:r>
              <a:rPr lang="en-US" sz="1600" dirty="0"/>
              <a:t>Web server configured to accept HTTP messages (Roving </a:t>
            </a:r>
            <a:r>
              <a:rPr lang="en-US" sz="1600" dirty="0" smtClean="0"/>
              <a:t>Networks Website</a:t>
            </a:r>
            <a:r>
              <a:rPr lang="en-US" sz="1600" dirty="0"/>
              <a:t>)</a:t>
            </a:r>
          </a:p>
          <a:p>
            <a:pPr marL="0" indent="0">
              <a:buFontTx/>
              <a:buNone/>
              <a:defRPr/>
            </a:pPr>
            <a:endParaRPr lang="en-US" dirty="0" smtClean="0"/>
          </a:p>
        </p:txBody>
      </p:sp>
      <p:sp>
        <p:nvSpPr>
          <p:cNvPr id="5" name="Rounded Rectangle 4"/>
          <p:cNvSpPr/>
          <p:nvPr/>
        </p:nvSpPr>
        <p:spPr>
          <a:xfrm>
            <a:off x="6248400" y="1524000"/>
            <a:ext cx="2438400" cy="21336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Users\npdutton\AppData\Local\Microsoft\Windows\Temporary Internet Files\Content.IE5\67BSAMK4\MC90031218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59029">
            <a:off x="6498162" y="1785917"/>
            <a:ext cx="1846174" cy="1530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9313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smtClean="0"/>
              <a:t>Lab 4: Solutions Architecture</a:t>
            </a:r>
          </a:p>
        </p:txBody>
      </p:sp>
      <p:pic>
        <p:nvPicPr>
          <p:cNvPr id="63491" name="Picture 14"/>
          <p:cNvPicPr>
            <a:picLocks noChangeAspect="1" noChangeArrowheads="1"/>
          </p:cNvPicPr>
          <p:nvPr/>
        </p:nvPicPr>
        <p:blipFill>
          <a:blip r:embed="rId2" cstate="print"/>
          <a:srcRect/>
          <a:stretch>
            <a:fillRect/>
          </a:stretch>
        </p:blipFill>
        <p:spPr bwMode="auto">
          <a:xfrm>
            <a:off x="1327150" y="1265238"/>
            <a:ext cx="6489700" cy="4732337"/>
          </a:xfrm>
          <a:prstGeom prst="rect">
            <a:avLst/>
          </a:prstGeom>
          <a:noFill/>
          <a:ln w="9525">
            <a:noFill/>
            <a:miter lim="800000"/>
            <a:headEnd/>
            <a:tailEnd/>
          </a:ln>
        </p:spPr>
      </p:pic>
      <p:pic>
        <p:nvPicPr>
          <p:cNvPr id="4" name="Picture 3" descr="rn-270m-caseopen"/>
          <p:cNvPicPr>
            <a:picLocks noChangeAspect="1" noChangeArrowheads="1"/>
          </p:cNvPicPr>
          <p:nvPr/>
        </p:nvPicPr>
        <p:blipFill>
          <a:blip r:embed="rId3" cstate="print">
            <a:clrChange>
              <a:clrFrom>
                <a:srgbClr val="F1F2ED"/>
              </a:clrFrom>
              <a:clrTo>
                <a:srgbClr val="F1F2ED">
                  <a:alpha val="0"/>
                </a:srgbClr>
              </a:clrTo>
            </a:clrChange>
            <a:lum contrast="12000"/>
          </a:blip>
          <a:srcRect/>
          <a:stretch>
            <a:fillRect/>
          </a:stretch>
        </p:blipFill>
        <p:spPr bwMode="auto">
          <a:xfrm>
            <a:off x="6454323" y="4038600"/>
            <a:ext cx="1989138" cy="1492250"/>
          </a:xfrm>
          <a:prstGeom prst="rect">
            <a:avLst/>
          </a:prstGeom>
          <a:noFill/>
          <a:ln w="9525">
            <a:noFill/>
            <a:miter lim="800000"/>
            <a:headEnd/>
            <a:tailEnd/>
          </a:ln>
        </p:spPr>
      </p:pic>
    </p:spTree>
    <p:extLst>
      <p:ext uri="{BB962C8B-B14F-4D97-AF65-F5344CB8AC3E}">
        <p14:creationId xmlns:p14="http://schemas.microsoft.com/office/powerpoint/2010/main" val="11893874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7"/>
          <p:cNvSpPr>
            <a:spLocks noGrp="1"/>
          </p:cNvSpPr>
          <p:nvPr>
            <p:ph type="title"/>
          </p:nvPr>
        </p:nvSpPr>
        <p:spPr/>
        <p:txBody>
          <a:bodyPr/>
          <a:lstStyle/>
          <a:p>
            <a:r>
              <a:rPr lang="en-US" dirty="0" smtClean="0"/>
              <a:t>Lab 4: Enabling HTTP Client Mode</a:t>
            </a:r>
          </a:p>
        </p:txBody>
      </p:sp>
      <p:sp>
        <p:nvSpPr>
          <p:cNvPr id="64515" name="Content Placeholder 8"/>
          <p:cNvSpPr>
            <a:spLocks noGrp="1"/>
          </p:cNvSpPr>
          <p:nvPr>
            <p:ph idx="1"/>
          </p:nvPr>
        </p:nvSpPr>
        <p:spPr/>
        <p:txBody>
          <a:bodyPr>
            <a:normAutofit/>
          </a:bodyPr>
          <a:lstStyle/>
          <a:p>
            <a:r>
              <a:rPr lang="en-US" sz="2000" dirty="0" smtClean="0"/>
              <a:t>HTTP Client Mode Disabled by Default</a:t>
            </a:r>
            <a:endParaRPr lang="en-US" sz="2000" dirty="0"/>
          </a:p>
          <a:p>
            <a:pPr lvl="1"/>
            <a:r>
              <a:rPr lang="en-US" sz="1600" dirty="0" smtClean="0"/>
              <a:t> To enable use </a:t>
            </a:r>
            <a:r>
              <a:rPr lang="en-US" sz="1600" b="1" dirty="0" smtClean="0"/>
              <a:t>set </a:t>
            </a:r>
            <a:r>
              <a:rPr lang="en-US" sz="1600" b="1" dirty="0" err="1" smtClean="0"/>
              <a:t>ip</a:t>
            </a:r>
            <a:r>
              <a:rPr lang="en-US" sz="1600" b="1" dirty="0" smtClean="0"/>
              <a:t> proto 18 </a:t>
            </a:r>
            <a:r>
              <a:rPr lang="en-US" sz="1600" dirty="0" smtClean="0"/>
              <a:t>command</a:t>
            </a:r>
            <a:endParaRPr lang="en-US" sz="1800" b="1" dirty="0" smtClean="0"/>
          </a:p>
          <a:p>
            <a:r>
              <a:rPr lang="en-US" sz="2000" dirty="0" smtClean="0"/>
              <a:t>Module Connects to Web Server Using the IP Address or URL</a:t>
            </a:r>
            <a:endParaRPr lang="en-US" sz="2400" dirty="0" smtClean="0"/>
          </a:p>
          <a:p>
            <a:r>
              <a:rPr lang="en-US" sz="2000" dirty="0" smtClean="0"/>
              <a:t>Web Server Listens on Port 80 (</a:t>
            </a:r>
            <a:r>
              <a:rPr lang="en-US" sz="2000" dirty="0"/>
              <a:t>D</a:t>
            </a:r>
            <a:r>
              <a:rPr lang="en-US" sz="2000" dirty="0" smtClean="0"/>
              <a:t>efault) for Incoming Connections</a:t>
            </a:r>
          </a:p>
          <a:p>
            <a:r>
              <a:rPr lang="en-US" sz="2000" dirty="0" smtClean="0"/>
              <a:t>For </a:t>
            </a:r>
            <a:r>
              <a:rPr lang="en-US" sz="2000" dirty="0"/>
              <a:t>E</a:t>
            </a:r>
            <a:r>
              <a:rPr lang="en-US" sz="2000" dirty="0" smtClean="0"/>
              <a:t>ach Request</a:t>
            </a:r>
          </a:p>
          <a:p>
            <a:pPr lvl="1"/>
            <a:r>
              <a:rPr lang="en-US" sz="1600" dirty="0" smtClean="0"/>
              <a:t>Web server responds with </a:t>
            </a:r>
            <a:r>
              <a:rPr lang="en-US" sz="1600" b="1" dirty="0" smtClean="0"/>
              <a:t>200 OK</a:t>
            </a:r>
          </a:p>
          <a:p>
            <a:pPr lvl="1"/>
            <a:r>
              <a:rPr lang="en-US" sz="1600" dirty="0"/>
              <a:t>C</a:t>
            </a:r>
            <a:r>
              <a:rPr lang="en-US" sz="1600" dirty="0" smtClean="0"/>
              <a:t>loses the connection</a:t>
            </a:r>
          </a:p>
        </p:txBody>
      </p:sp>
    </p:spTree>
    <p:extLst>
      <p:ext uri="{BB962C8B-B14F-4D97-AF65-F5344CB8AC3E}">
        <p14:creationId xmlns:p14="http://schemas.microsoft.com/office/powerpoint/2010/main" val="345211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dirty="0" smtClean="0"/>
              <a:t>Lab 4: Auto-Posting Sensor Data</a:t>
            </a:r>
          </a:p>
        </p:txBody>
      </p:sp>
      <p:sp>
        <p:nvSpPr>
          <p:cNvPr id="7171" name="Content Placeholder 2"/>
          <p:cNvSpPr>
            <a:spLocks noGrp="1"/>
          </p:cNvSpPr>
          <p:nvPr>
            <p:ph idx="1"/>
          </p:nvPr>
        </p:nvSpPr>
        <p:spPr/>
        <p:txBody>
          <a:bodyPr>
            <a:normAutofit/>
          </a:bodyPr>
          <a:lstStyle/>
          <a:p>
            <a:pPr indent="-285750">
              <a:defRPr/>
            </a:pPr>
            <a:r>
              <a:rPr lang="en-US" sz="1600" dirty="0" smtClean="0">
                <a:solidFill>
                  <a:srgbClr val="1F497D"/>
                </a:solidFill>
              </a:rPr>
              <a:t>In HTTP Client Mode, Module Sends Request Message</a:t>
            </a:r>
            <a:endParaRPr lang="en-US" sz="1200" dirty="0" smtClean="0">
              <a:solidFill>
                <a:srgbClr val="1F497D"/>
              </a:solidFill>
            </a:endParaRPr>
          </a:p>
          <a:p>
            <a:pPr lvl="1">
              <a:defRPr/>
            </a:pPr>
            <a:r>
              <a:rPr lang="en-US" sz="1400" dirty="0" smtClean="0"/>
              <a:t>GET /</a:t>
            </a:r>
            <a:r>
              <a:rPr lang="en-US" sz="1400" dirty="0" err="1" smtClean="0"/>
              <a:t>server.php?value</a:t>
            </a:r>
            <a:r>
              <a:rPr lang="en-US" sz="1400" dirty="0" smtClean="0"/>
              <a:t>=0F3000001111222233334444555566667777\n\n</a:t>
            </a:r>
          </a:p>
          <a:p>
            <a:pPr lvl="1">
              <a:defRPr/>
            </a:pPr>
            <a:r>
              <a:rPr lang="en-US" sz="1400" dirty="0" smtClean="0"/>
              <a:t>Request message includes </a:t>
            </a:r>
            <a:r>
              <a:rPr lang="en-US" sz="1400" dirty="0" err="1" smtClean="0"/>
              <a:t>comm</a:t>
            </a:r>
            <a:r>
              <a:rPr lang="en-US" sz="1400" dirty="0" smtClean="0"/>
              <a:t> remote string &amp; sensor readings</a:t>
            </a:r>
            <a:endParaRPr lang="en-US" sz="1600" dirty="0" smtClean="0"/>
          </a:p>
          <a:p>
            <a:pPr>
              <a:defRPr/>
            </a:pPr>
            <a:r>
              <a:rPr lang="en-US" sz="1600" dirty="0" smtClean="0">
                <a:solidFill>
                  <a:srgbClr val="1F497D"/>
                </a:solidFill>
              </a:rPr>
              <a:t>Configure HTTP Client Mode &amp; Request Message</a:t>
            </a:r>
          </a:p>
          <a:p>
            <a:pPr lvl="1">
              <a:defRPr/>
            </a:pPr>
            <a:r>
              <a:rPr lang="en-US" sz="1400" dirty="0" smtClean="0"/>
              <a:t>Go into command mode</a:t>
            </a:r>
          </a:p>
          <a:p>
            <a:pPr lvl="1">
              <a:defRPr/>
            </a:pPr>
            <a:r>
              <a:rPr lang="en-US" sz="1400" dirty="0" smtClean="0"/>
              <a:t>Associate the module with AP</a:t>
            </a:r>
          </a:p>
          <a:p>
            <a:pPr lvl="1">
              <a:defRPr/>
            </a:pPr>
            <a:r>
              <a:rPr lang="en-US" sz="1400" b="1" dirty="0" smtClean="0"/>
              <a:t>set </a:t>
            </a:r>
            <a:r>
              <a:rPr lang="en-US" sz="1400" b="1" dirty="0" err="1" smtClean="0"/>
              <a:t>ip</a:t>
            </a:r>
            <a:r>
              <a:rPr lang="en-US" sz="1400" b="1" dirty="0" smtClean="0"/>
              <a:t> proto 18</a:t>
            </a:r>
            <a:r>
              <a:rPr lang="en-US" sz="1400" dirty="0" smtClean="0"/>
              <a:t>			// Enable HTTP &amp; TCP protocols</a:t>
            </a:r>
          </a:p>
          <a:p>
            <a:pPr lvl="1">
              <a:defRPr/>
            </a:pPr>
            <a:r>
              <a:rPr lang="en-US" sz="1400" b="1" dirty="0"/>
              <a:t>s</a:t>
            </a:r>
            <a:r>
              <a:rPr lang="en-US" sz="1400" b="1" dirty="0" smtClean="0"/>
              <a:t>et </a:t>
            </a:r>
            <a:r>
              <a:rPr lang="en-US" sz="1400" b="1" dirty="0" err="1" smtClean="0"/>
              <a:t>ip</a:t>
            </a:r>
            <a:r>
              <a:rPr lang="en-US" sz="1400" b="1" dirty="0" smtClean="0"/>
              <a:t> host 0		</a:t>
            </a:r>
            <a:r>
              <a:rPr lang="en-US" sz="1400" dirty="0" smtClean="0"/>
              <a:t>		</a:t>
            </a:r>
            <a:r>
              <a:rPr lang="en-US" sz="1400" dirty="0" smtClean="0">
                <a:solidFill>
                  <a:srgbClr val="FF0000"/>
                </a:solidFill>
              </a:rPr>
              <a:t>// Set IP address if known</a:t>
            </a:r>
          </a:p>
          <a:p>
            <a:pPr lvl="1">
              <a:defRPr/>
            </a:pPr>
            <a:r>
              <a:rPr lang="en-US" sz="1400" b="1" dirty="0" smtClean="0"/>
              <a:t>set </a:t>
            </a:r>
            <a:r>
              <a:rPr lang="en-US" sz="1400" b="1" dirty="0" err="1" smtClean="0"/>
              <a:t>dns</a:t>
            </a:r>
            <a:r>
              <a:rPr lang="en-US" sz="1400" b="1" dirty="0" smtClean="0"/>
              <a:t> name </a:t>
            </a:r>
            <a:r>
              <a:rPr lang="en-US" sz="1400" b="1" dirty="0" smtClean="0">
                <a:hlinkClick r:id="rId2"/>
              </a:rPr>
              <a:t>www.rovingnetworks.com</a:t>
            </a:r>
            <a:r>
              <a:rPr lang="en-US" sz="1400" b="1" dirty="0" smtClean="0"/>
              <a:t>	</a:t>
            </a:r>
            <a:r>
              <a:rPr lang="en-US" sz="1400" dirty="0" smtClean="0">
                <a:solidFill>
                  <a:srgbClr val="FF0000"/>
                </a:solidFill>
              </a:rPr>
              <a:t>// Set DNS name if not</a:t>
            </a:r>
          </a:p>
          <a:p>
            <a:pPr lvl="1">
              <a:defRPr/>
            </a:pPr>
            <a:r>
              <a:rPr lang="en-US" sz="1400" b="1" dirty="0" smtClean="0"/>
              <a:t>set </a:t>
            </a:r>
            <a:r>
              <a:rPr lang="en-US" sz="1400" b="1" dirty="0" err="1" smtClean="0"/>
              <a:t>ip</a:t>
            </a:r>
            <a:r>
              <a:rPr lang="en-US" sz="1400" b="1" dirty="0" smtClean="0"/>
              <a:t> remote 80			</a:t>
            </a:r>
            <a:r>
              <a:rPr lang="en-US" sz="1400" dirty="0" smtClean="0"/>
              <a:t>// Standard web server port</a:t>
            </a:r>
          </a:p>
          <a:p>
            <a:pPr lvl="1">
              <a:defRPr/>
            </a:pPr>
            <a:r>
              <a:rPr lang="en-US" sz="1400" b="1" dirty="0" smtClean="0"/>
              <a:t>set </a:t>
            </a:r>
            <a:r>
              <a:rPr lang="en-US" sz="1400" b="1" dirty="0" err="1" smtClean="0"/>
              <a:t>comm</a:t>
            </a:r>
            <a:r>
              <a:rPr lang="en-US" sz="1400" b="1" dirty="0" smtClean="0"/>
              <a:t> remote GET$/server3.php?value=	</a:t>
            </a:r>
            <a:r>
              <a:rPr lang="en-US" sz="1400" dirty="0" smtClean="0"/>
              <a:t>// $ is replaced by space character</a:t>
            </a:r>
          </a:p>
          <a:p>
            <a:pPr lvl="1">
              <a:defRPr/>
            </a:pPr>
            <a:r>
              <a:rPr lang="en-US" sz="1400" b="1" dirty="0"/>
              <a:t>s</a:t>
            </a:r>
            <a:r>
              <a:rPr lang="en-US" sz="1400" b="1" dirty="0" smtClean="0"/>
              <a:t>et q sensor 0xff</a:t>
            </a:r>
            <a:r>
              <a:rPr lang="en-US" sz="1400" dirty="0" smtClean="0"/>
              <a:t>			// Sample all sensors inputs</a:t>
            </a:r>
          </a:p>
          <a:p>
            <a:pPr lvl="1">
              <a:defRPr/>
            </a:pPr>
            <a:r>
              <a:rPr lang="en-US" sz="1400" b="1" dirty="0" smtClean="0"/>
              <a:t>set option format 7</a:t>
            </a:r>
            <a:r>
              <a:rPr lang="en-US" sz="1400" dirty="0" smtClean="0"/>
              <a:t>			// Send header &amp; sample sensor data</a:t>
            </a:r>
          </a:p>
          <a:p>
            <a:pPr lvl="1">
              <a:defRPr/>
            </a:pPr>
            <a:r>
              <a:rPr lang="en-US" sz="1400" b="1" dirty="0" smtClean="0"/>
              <a:t>save &amp; reboot</a:t>
            </a:r>
          </a:p>
          <a:p>
            <a:pPr lvl="1">
              <a:defRPr/>
            </a:pPr>
            <a:r>
              <a:rPr lang="en-US" sz="1400" dirty="0" smtClean="0"/>
              <a:t>Enter command mode</a:t>
            </a:r>
          </a:p>
          <a:p>
            <a:pPr lvl="1">
              <a:defRPr/>
            </a:pPr>
            <a:r>
              <a:rPr lang="en-US" sz="1400" b="1" dirty="0" smtClean="0"/>
              <a:t>open</a:t>
            </a:r>
          </a:p>
          <a:p>
            <a:pPr marL="57150" indent="0">
              <a:buFontTx/>
              <a:buNone/>
              <a:defRPr/>
            </a:pPr>
            <a:r>
              <a:rPr lang="en-US" sz="1600" dirty="0" smtClean="0">
                <a:solidFill>
                  <a:srgbClr val="1F497D"/>
                </a:solidFill>
              </a:rPr>
              <a:t>Format</a:t>
            </a:r>
            <a:endParaRPr lang="en-US" sz="1600" dirty="0">
              <a:solidFill>
                <a:srgbClr val="1F497D"/>
              </a:solidFill>
            </a:endParaRPr>
          </a:p>
          <a:p>
            <a:pPr marL="57150" indent="0">
              <a:buFontTx/>
              <a:buNone/>
              <a:defRPr/>
            </a:pPr>
            <a:endParaRPr lang="en-US" sz="1600" dirty="0" smtClean="0"/>
          </a:p>
          <a:p>
            <a:pPr marL="57150" indent="0">
              <a:buFontTx/>
              <a:buNone/>
              <a:defRPr/>
            </a:pPr>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993528657"/>
              </p:ext>
            </p:extLst>
          </p:nvPr>
        </p:nvGraphicFramePr>
        <p:xfrm>
          <a:off x="1447801" y="5410200"/>
          <a:ext cx="6749966" cy="549275"/>
        </p:xfrm>
        <a:graphic>
          <a:graphicData uri="http://schemas.openxmlformats.org/drawingml/2006/table">
            <a:tbl>
              <a:tblPr firstRow="1" firstCol="1" bandRow="1">
                <a:tableStyleId>{BC89EF96-8CEA-46FF-86C4-4CE0E7609802}</a:tableStyleId>
              </a:tblPr>
              <a:tblGrid>
                <a:gridCol w="914399"/>
                <a:gridCol w="642414"/>
                <a:gridCol w="741879"/>
                <a:gridCol w="741879"/>
                <a:gridCol w="741879"/>
                <a:gridCol w="741879"/>
                <a:gridCol w="741879"/>
                <a:gridCol w="741879"/>
                <a:gridCol w="741879"/>
              </a:tblGrid>
              <a:tr h="366183">
                <a:tc>
                  <a:txBody>
                    <a:bodyPr/>
                    <a:lstStyle/>
                    <a:p>
                      <a:pPr marL="0" marR="0" algn="ctr">
                        <a:spcBef>
                          <a:spcPts val="0"/>
                        </a:spcBef>
                        <a:spcAft>
                          <a:spcPts val="0"/>
                        </a:spcAft>
                      </a:pPr>
                      <a:r>
                        <a:rPr lang="en-US" sz="1200" dirty="0">
                          <a:effectLst/>
                        </a:rPr>
                        <a:t>2 Bytes GPIO</a:t>
                      </a:r>
                      <a:endParaRPr lang="en-US" sz="1200" dirty="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dirty="0" smtClean="0">
                          <a:effectLst/>
                        </a:rPr>
                        <a:t>Chan </a:t>
                      </a:r>
                      <a:r>
                        <a:rPr lang="en-US" sz="1200" dirty="0">
                          <a:effectLst/>
                        </a:rPr>
                        <a:t>0</a:t>
                      </a:r>
                      <a:endParaRPr lang="en-US" sz="1200" dirty="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dirty="0" smtClean="0">
                          <a:effectLst/>
                        </a:rPr>
                        <a:t>Chan </a:t>
                      </a:r>
                      <a:r>
                        <a:rPr lang="en-US" sz="1200" dirty="0">
                          <a:effectLst/>
                        </a:rPr>
                        <a:t>1</a:t>
                      </a:r>
                      <a:endParaRPr lang="en-US" sz="1200" dirty="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dirty="0" smtClean="0">
                          <a:effectLst/>
                        </a:rPr>
                        <a:t>Chan </a:t>
                      </a:r>
                      <a:r>
                        <a:rPr lang="en-US" sz="1200" dirty="0">
                          <a:effectLst/>
                        </a:rPr>
                        <a:t>2</a:t>
                      </a:r>
                      <a:endParaRPr lang="en-US" sz="1200" dirty="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dirty="0" smtClean="0">
                          <a:effectLst/>
                        </a:rPr>
                        <a:t>Chan </a:t>
                      </a:r>
                      <a:r>
                        <a:rPr lang="en-US" sz="1200" dirty="0">
                          <a:effectLst/>
                        </a:rPr>
                        <a:t>3</a:t>
                      </a:r>
                      <a:endParaRPr lang="en-US" sz="1200" dirty="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dirty="0" smtClean="0">
                          <a:effectLst/>
                        </a:rPr>
                        <a:t>Chan </a:t>
                      </a:r>
                      <a:r>
                        <a:rPr lang="en-US" sz="1200" dirty="0">
                          <a:effectLst/>
                        </a:rPr>
                        <a:t>4</a:t>
                      </a:r>
                      <a:endParaRPr lang="en-US" sz="1200" dirty="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dirty="0" smtClean="0">
                          <a:effectLst/>
                        </a:rPr>
                        <a:t>Chan </a:t>
                      </a:r>
                      <a:r>
                        <a:rPr lang="en-US" sz="1200" dirty="0">
                          <a:effectLst/>
                        </a:rPr>
                        <a:t>5</a:t>
                      </a:r>
                      <a:endParaRPr lang="en-US" sz="1200" dirty="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dirty="0" smtClean="0">
                          <a:effectLst/>
                        </a:rPr>
                        <a:t>Chan </a:t>
                      </a:r>
                      <a:r>
                        <a:rPr lang="en-US" sz="1200" dirty="0">
                          <a:effectLst/>
                        </a:rPr>
                        <a:t>6</a:t>
                      </a:r>
                      <a:endParaRPr lang="en-US" sz="1200" dirty="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dirty="0" smtClean="0">
                          <a:effectLst/>
                        </a:rPr>
                        <a:t>Chan </a:t>
                      </a:r>
                      <a:r>
                        <a:rPr lang="en-US" sz="1200" dirty="0">
                          <a:effectLst/>
                        </a:rPr>
                        <a:t>7</a:t>
                      </a:r>
                      <a:endParaRPr lang="en-US" sz="1200" dirty="0">
                        <a:effectLst/>
                        <a:latin typeface="Times New Roman"/>
                        <a:ea typeface="Times New Roman"/>
                      </a:endParaRPr>
                    </a:p>
                  </a:txBody>
                  <a:tcPr marL="68577" marR="68577" marT="0" marB="0" anchor="ctr"/>
                </a:tc>
              </a:tr>
              <a:tr h="183092">
                <a:tc>
                  <a:txBody>
                    <a:bodyPr/>
                    <a:lstStyle/>
                    <a:p>
                      <a:pPr marL="0" marR="0" algn="ctr">
                        <a:spcBef>
                          <a:spcPts val="0"/>
                        </a:spcBef>
                        <a:spcAft>
                          <a:spcPts val="0"/>
                        </a:spcAft>
                      </a:pPr>
                      <a:r>
                        <a:rPr lang="en-US" sz="1200" dirty="0">
                          <a:effectLst/>
                        </a:rPr>
                        <a:t>0F30</a:t>
                      </a:r>
                      <a:endParaRPr lang="en-US" sz="1200" b="0" dirty="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a:effectLst/>
                        </a:rPr>
                        <a:t>0000</a:t>
                      </a:r>
                      <a:endParaRPr lang="en-US" sz="120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a:effectLst/>
                        </a:rPr>
                        <a:t>1111</a:t>
                      </a:r>
                      <a:endParaRPr lang="en-US" sz="120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a:effectLst/>
                        </a:rPr>
                        <a:t>2222</a:t>
                      </a:r>
                      <a:endParaRPr lang="en-US" sz="120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a:effectLst/>
                        </a:rPr>
                        <a:t>3333</a:t>
                      </a:r>
                      <a:endParaRPr lang="en-US" sz="120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a:effectLst/>
                        </a:rPr>
                        <a:t>4444</a:t>
                      </a:r>
                      <a:endParaRPr lang="en-US" sz="120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a:effectLst/>
                        </a:rPr>
                        <a:t>5555</a:t>
                      </a:r>
                      <a:endParaRPr lang="en-US" sz="120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a:effectLst/>
                        </a:rPr>
                        <a:t>6666</a:t>
                      </a:r>
                      <a:endParaRPr lang="en-US" sz="1200">
                        <a:effectLst/>
                        <a:latin typeface="Times New Roman"/>
                        <a:ea typeface="Times New Roman"/>
                      </a:endParaRPr>
                    </a:p>
                  </a:txBody>
                  <a:tcPr marL="68577" marR="68577" marT="0" marB="0" anchor="ctr"/>
                </a:tc>
                <a:tc>
                  <a:txBody>
                    <a:bodyPr/>
                    <a:lstStyle/>
                    <a:p>
                      <a:pPr marL="0" marR="0" algn="ctr">
                        <a:spcBef>
                          <a:spcPts val="0"/>
                        </a:spcBef>
                        <a:spcAft>
                          <a:spcPts val="0"/>
                        </a:spcAft>
                      </a:pPr>
                      <a:r>
                        <a:rPr lang="en-US" sz="1200" dirty="0">
                          <a:effectLst/>
                        </a:rPr>
                        <a:t>7777</a:t>
                      </a:r>
                      <a:endParaRPr lang="en-US" sz="1200" dirty="0">
                        <a:effectLst/>
                        <a:latin typeface="Times New Roman"/>
                        <a:ea typeface="Times New Roman"/>
                      </a:endParaRPr>
                    </a:p>
                  </a:txBody>
                  <a:tcPr marL="68577" marR="68577" marT="0" marB="0" anchor="ctr"/>
                </a:tc>
              </a:tr>
            </a:tbl>
          </a:graphicData>
        </a:graphic>
      </p:graphicFrame>
    </p:spTree>
    <p:extLst>
      <p:ext uri="{BB962C8B-B14F-4D97-AF65-F5344CB8AC3E}">
        <p14:creationId xmlns:p14="http://schemas.microsoft.com/office/powerpoint/2010/main" val="30071841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248400" y="1265382"/>
            <a:ext cx="2438400" cy="44958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Firmware Extensions</a:t>
            </a:r>
            <a:endParaRPr lang="en-US" dirty="0"/>
          </a:p>
        </p:txBody>
      </p:sp>
      <p:sp>
        <p:nvSpPr>
          <p:cNvPr id="3" name="Content Placeholder 2"/>
          <p:cNvSpPr>
            <a:spLocks noGrp="1"/>
          </p:cNvSpPr>
          <p:nvPr>
            <p:ph idx="1"/>
          </p:nvPr>
        </p:nvSpPr>
        <p:spPr>
          <a:xfrm>
            <a:off x="457200" y="1265382"/>
            <a:ext cx="5638800" cy="4678218"/>
          </a:xfrm>
        </p:spPr>
        <p:txBody>
          <a:bodyPr>
            <a:normAutofit fontScale="92500" lnSpcReduction="10000"/>
          </a:bodyPr>
          <a:lstStyle/>
          <a:p>
            <a:r>
              <a:rPr lang="en-US" dirty="0" smtClean="0">
                <a:solidFill>
                  <a:srgbClr val="1F497D"/>
                </a:solidFill>
              </a:rPr>
              <a:t>Sensor: Real-Time Monitoring</a:t>
            </a:r>
          </a:p>
          <a:p>
            <a:pPr lvl="1">
              <a:spcAft>
                <a:spcPts val="300"/>
              </a:spcAft>
            </a:pPr>
            <a:r>
              <a:rPr lang="en-US" dirty="0" smtClean="0"/>
              <a:t>Uses Roving Networks silicon</a:t>
            </a:r>
          </a:p>
          <a:p>
            <a:pPr lvl="1">
              <a:spcAft>
                <a:spcPts val="300"/>
              </a:spcAft>
            </a:pPr>
            <a:r>
              <a:rPr lang="en-US" dirty="0" smtClean="0"/>
              <a:t>Monitors I/O pin &amp; ADC status</a:t>
            </a:r>
          </a:p>
          <a:p>
            <a:pPr lvl="1">
              <a:spcAft>
                <a:spcPts val="300"/>
              </a:spcAft>
            </a:pPr>
            <a:r>
              <a:rPr lang="en-US" dirty="0" smtClean="0"/>
              <a:t>Data logger</a:t>
            </a:r>
          </a:p>
          <a:p>
            <a:pPr lvl="2">
              <a:spcAft>
                <a:spcPts val="300"/>
              </a:spcAft>
            </a:pPr>
            <a:r>
              <a:rPr lang="en-US" dirty="0"/>
              <a:t>I</a:t>
            </a:r>
            <a:r>
              <a:rPr lang="en-US" dirty="0" smtClean="0"/>
              <a:t>f module disconnects from access point, it stores data until reconnect when data can be sent to server</a:t>
            </a:r>
          </a:p>
          <a:p>
            <a:pPr lvl="1">
              <a:spcAft>
                <a:spcPts val="300"/>
              </a:spcAft>
            </a:pPr>
            <a:r>
              <a:rPr lang="en-US" dirty="0" smtClean="0"/>
              <a:t>Supports remote provisioning</a:t>
            </a:r>
          </a:p>
          <a:p>
            <a:pPr lvl="1">
              <a:spcAft>
                <a:spcPts val="300"/>
              </a:spcAft>
            </a:pPr>
            <a:r>
              <a:rPr lang="en-US" dirty="0" smtClean="0"/>
              <a:t>Supports remote software upgrade</a:t>
            </a:r>
            <a:endParaRPr lang="en-US" dirty="0"/>
          </a:p>
        </p:txBody>
      </p:sp>
      <p:sp>
        <p:nvSpPr>
          <p:cNvPr id="4" name="AutoShape 6"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77788" y="-2286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2301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3825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http://upload.wikimedia.org/wikipedia/en/thumb/3/32/Wi-Fi_Logo.svg/220px-Wi-Fi_Logo.svg.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1752600"/>
            <a:ext cx="2095500" cy="134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98" name="Picture 2" descr="E20198FF-14C7-4B8F-B56A-C44C383905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3458" y="3550033"/>
            <a:ext cx="2413342" cy="168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26693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648200" y="990600"/>
            <a:ext cx="4038600" cy="50292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txBox="1">
            <a:spLocks/>
          </p:cNvSpPr>
          <p:nvPr/>
        </p:nvSpPr>
        <p:spPr bwMode="auto">
          <a:xfrm>
            <a:off x="4932363" y="990600"/>
            <a:ext cx="3970337" cy="2952750"/>
          </a:xfrm>
          <a:prstGeom prst="rect">
            <a:avLst/>
          </a:prstGeom>
          <a:noFill/>
          <a:ln w="9525">
            <a:noFill/>
            <a:miter lim="800000"/>
            <a:headEnd/>
            <a:tailEnd/>
          </a:ln>
        </p:spPr>
        <p:txBody>
          <a:bodyPr/>
          <a:lstStyle/>
          <a:p>
            <a:pPr eaLnBrk="0" hangingPunct="0">
              <a:spcBef>
                <a:spcPct val="20000"/>
              </a:spcBef>
              <a:defRPr/>
            </a:pPr>
            <a:r>
              <a:rPr lang="en-US" sz="1100" kern="0" dirty="0">
                <a:latin typeface="+mn-lt"/>
              </a:rPr>
              <a:t>*OPEN*HTTP/1.1 200 OK</a:t>
            </a:r>
          </a:p>
          <a:p>
            <a:pPr eaLnBrk="0" hangingPunct="0">
              <a:spcBef>
                <a:spcPct val="20000"/>
              </a:spcBef>
              <a:defRPr/>
            </a:pPr>
            <a:r>
              <a:rPr lang="en-US" sz="1100" kern="0" dirty="0">
                <a:latin typeface="+mn-lt"/>
              </a:rPr>
              <a:t>Date: Fri, 19 Nov 2010 19:24:07 GMT</a:t>
            </a:r>
          </a:p>
          <a:p>
            <a:pPr eaLnBrk="0" hangingPunct="0">
              <a:spcBef>
                <a:spcPct val="20000"/>
              </a:spcBef>
              <a:defRPr/>
            </a:pPr>
            <a:r>
              <a:rPr lang="en-US" sz="1100" kern="0" dirty="0">
                <a:latin typeface="+mn-lt"/>
              </a:rPr>
              <a:t>Server: Apache</a:t>
            </a:r>
          </a:p>
          <a:p>
            <a:pPr eaLnBrk="0" hangingPunct="0">
              <a:spcBef>
                <a:spcPct val="20000"/>
              </a:spcBef>
              <a:defRPr/>
            </a:pPr>
            <a:r>
              <a:rPr lang="en-US" sz="1100" kern="0" dirty="0">
                <a:latin typeface="+mn-lt"/>
              </a:rPr>
              <a:t>X-Powered-By: PHP/5.2.13</a:t>
            </a:r>
          </a:p>
          <a:p>
            <a:pPr eaLnBrk="0" hangingPunct="0">
              <a:spcBef>
                <a:spcPct val="20000"/>
              </a:spcBef>
              <a:defRPr/>
            </a:pPr>
            <a:r>
              <a:rPr lang="en-US" sz="1100" kern="0" dirty="0">
                <a:latin typeface="+mn-lt"/>
              </a:rPr>
              <a:t>Connection: close</a:t>
            </a:r>
          </a:p>
          <a:p>
            <a:pPr eaLnBrk="0" hangingPunct="0">
              <a:spcBef>
                <a:spcPct val="20000"/>
              </a:spcBef>
              <a:defRPr/>
            </a:pPr>
            <a:r>
              <a:rPr lang="en-US" sz="1100" kern="0" dirty="0">
                <a:latin typeface="+mn-lt"/>
              </a:rPr>
              <a:t>Content-Type: text/html</a:t>
            </a:r>
          </a:p>
          <a:p>
            <a:pPr eaLnBrk="0" hangingPunct="0">
              <a:spcBef>
                <a:spcPct val="20000"/>
              </a:spcBef>
              <a:defRPr/>
            </a:pPr>
            <a:endParaRPr lang="en-US" sz="1100" kern="0" dirty="0">
              <a:latin typeface="+mn-lt"/>
            </a:endParaRPr>
          </a:p>
          <a:p>
            <a:pPr eaLnBrk="0" hangingPunct="0">
              <a:spcBef>
                <a:spcPct val="20000"/>
              </a:spcBef>
              <a:defRPr/>
            </a:pPr>
            <a:r>
              <a:rPr lang="en-US" sz="1100" kern="0" dirty="0">
                <a:latin typeface="+mn-lt"/>
              </a:rPr>
              <a:t> Server accepted values &lt;</a:t>
            </a:r>
            <a:r>
              <a:rPr lang="en-US" sz="1100" kern="0" dirty="0" err="1">
                <a:latin typeface="+mn-lt"/>
              </a:rPr>
              <a:t>br</a:t>
            </a:r>
            <a:r>
              <a:rPr lang="en-US" sz="1100" kern="0" dirty="0">
                <a:latin typeface="+mn-lt"/>
              </a:rPr>
              <a:t> /&gt;</a:t>
            </a:r>
          </a:p>
          <a:p>
            <a:pPr eaLnBrk="0" hangingPunct="0">
              <a:spcBef>
                <a:spcPct val="20000"/>
              </a:spcBef>
              <a:defRPr/>
            </a:pPr>
            <a:endParaRPr lang="en-US" sz="1100" kern="0" dirty="0">
              <a:latin typeface="+mn-lt"/>
            </a:endParaRPr>
          </a:p>
          <a:p>
            <a:pPr eaLnBrk="0" hangingPunct="0">
              <a:spcBef>
                <a:spcPct val="20000"/>
              </a:spcBef>
              <a:defRPr/>
            </a:pPr>
            <a:r>
              <a:rPr lang="en-US" sz="1100" kern="0" dirty="0">
                <a:latin typeface="+mn-lt"/>
              </a:rPr>
              <a:t>ID: 0&lt;</a:t>
            </a:r>
            <a:r>
              <a:rPr lang="en-US" sz="1100" kern="0" dirty="0" err="1">
                <a:latin typeface="+mn-lt"/>
              </a:rPr>
              <a:t>br</a:t>
            </a:r>
            <a:r>
              <a:rPr lang="en-US" sz="1100" kern="0" dirty="0">
                <a:latin typeface="+mn-lt"/>
              </a:rPr>
              <a:t> /&gt;</a:t>
            </a:r>
            <a:endParaRPr lang="en-US" sz="1100" b="1" kern="0" dirty="0">
              <a:latin typeface="+mn-lt"/>
            </a:endParaRPr>
          </a:p>
          <a:p>
            <a:pPr eaLnBrk="0" hangingPunct="0">
              <a:spcBef>
                <a:spcPct val="20000"/>
              </a:spcBef>
              <a:defRPr/>
            </a:pPr>
            <a:r>
              <a:rPr lang="en-US" sz="1100" kern="0" dirty="0">
                <a:latin typeface="+mn-lt"/>
              </a:rPr>
              <a:t>VALUE: </a:t>
            </a:r>
            <a:r>
              <a:rPr lang="en-US" sz="1100" b="1" kern="0" dirty="0">
                <a:latin typeface="+mn-lt"/>
              </a:rPr>
              <a:t>0D16CF2907ED3EB640AB07E607F4321C3219</a:t>
            </a:r>
          </a:p>
          <a:p>
            <a:pPr eaLnBrk="0" hangingPunct="0">
              <a:spcBef>
                <a:spcPct val="20000"/>
              </a:spcBef>
              <a:defRPr/>
            </a:pPr>
            <a:r>
              <a:rPr lang="en-US" sz="1100" kern="0" dirty="0">
                <a:latin typeface="+mn-lt"/>
              </a:rPr>
              <a:t>RTC: 0</a:t>
            </a:r>
          </a:p>
          <a:p>
            <a:pPr eaLnBrk="0" hangingPunct="0">
              <a:spcBef>
                <a:spcPct val="20000"/>
              </a:spcBef>
              <a:defRPr/>
            </a:pPr>
            <a:endParaRPr lang="en-US" sz="1100" kern="0" dirty="0">
              <a:latin typeface="+mn-lt"/>
            </a:endParaRPr>
          </a:p>
          <a:p>
            <a:pPr eaLnBrk="0" hangingPunct="0">
              <a:spcBef>
                <a:spcPct val="20000"/>
              </a:spcBef>
              <a:defRPr/>
            </a:pPr>
            <a:r>
              <a:rPr lang="en-US" sz="1100" kern="0" dirty="0">
                <a:latin typeface="+mn-lt"/>
              </a:rPr>
              <a:t>*CLOS*	GPIO values           Sensor Data</a:t>
            </a:r>
          </a:p>
        </p:txBody>
      </p:sp>
      <p:sp>
        <p:nvSpPr>
          <p:cNvPr id="66563" name="Title 1"/>
          <p:cNvSpPr>
            <a:spLocks noGrp="1"/>
          </p:cNvSpPr>
          <p:nvPr>
            <p:ph type="title"/>
          </p:nvPr>
        </p:nvSpPr>
        <p:spPr/>
        <p:txBody>
          <a:bodyPr/>
          <a:lstStyle/>
          <a:p>
            <a:r>
              <a:rPr lang="en-US" dirty="0" smtClean="0"/>
              <a:t>Lab 4: Web Server</a:t>
            </a:r>
          </a:p>
        </p:txBody>
      </p:sp>
      <p:sp>
        <p:nvSpPr>
          <p:cNvPr id="66564" name="Content Placeholder 2"/>
          <p:cNvSpPr>
            <a:spLocks noGrp="1"/>
          </p:cNvSpPr>
          <p:nvPr>
            <p:ph idx="1"/>
          </p:nvPr>
        </p:nvSpPr>
        <p:spPr>
          <a:xfrm>
            <a:off x="381000" y="1268413"/>
            <a:ext cx="4419600" cy="4857750"/>
          </a:xfrm>
        </p:spPr>
        <p:txBody>
          <a:bodyPr/>
          <a:lstStyle/>
          <a:p>
            <a:r>
              <a:rPr lang="en-US" sz="1600" dirty="0" smtClean="0"/>
              <a:t>Open Web Browser</a:t>
            </a:r>
          </a:p>
          <a:p>
            <a:pPr lvl="1"/>
            <a:r>
              <a:rPr lang="en-US" sz="1400" dirty="0" smtClean="0"/>
              <a:t>The PC must be associated with your AP connected to the internet</a:t>
            </a:r>
          </a:p>
          <a:p>
            <a:pPr lvl="1"/>
            <a:endParaRPr lang="en-US" sz="1400" dirty="0" smtClean="0"/>
          </a:p>
          <a:p>
            <a:r>
              <a:rPr lang="en-US" sz="1600" dirty="0" smtClean="0"/>
              <a:t>In Address Bar, Type </a:t>
            </a:r>
            <a:r>
              <a:rPr lang="en-US" sz="1600" u="sng" dirty="0" smtClean="0">
                <a:solidFill>
                  <a:srgbClr val="3960AD"/>
                </a:solidFill>
              </a:rPr>
              <a:t>www.rovingnetworks.com/result.htm</a:t>
            </a:r>
          </a:p>
          <a:p>
            <a:pPr lvl="1"/>
            <a:r>
              <a:rPr lang="en-US" sz="1400" dirty="0" smtClean="0"/>
              <a:t>Scroll to bottom of log to see data</a:t>
            </a:r>
          </a:p>
          <a:p>
            <a:pPr lvl="1"/>
            <a:r>
              <a:rPr lang="en-US" sz="1400" dirty="0" smtClean="0"/>
              <a:t>All module data looks the same</a:t>
            </a:r>
          </a:p>
        </p:txBody>
      </p:sp>
      <p:pic>
        <p:nvPicPr>
          <p:cNvPr id="66566" name="Picture 2"/>
          <p:cNvPicPr>
            <a:picLocks noChangeAspect="1" noChangeArrowheads="1"/>
          </p:cNvPicPr>
          <p:nvPr/>
        </p:nvPicPr>
        <p:blipFill>
          <a:blip r:embed="rId2" cstate="print"/>
          <a:srcRect/>
          <a:stretch>
            <a:fillRect/>
          </a:stretch>
        </p:blipFill>
        <p:spPr bwMode="auto">
          <a:xfrm>
            <a:off x="5105400" y="3886200"/>
            <a:ext cx="3097213" cy="2041525"/>
          </a:xfrm>
          <a:prstGeom prst="rect">
            <a:avLst/>
          </a:prstGeom>
          <a:noFill/>
          <a:ln w="9525">
            <a:noFill/>
            <a:miter lim="800000"/>
            <a:headEnd/>
            <a:tailEnd/>
          </a:ln>
        </p:spPr>
      </p:pic>
      <p:cxnSp>
        <p:nvCxnSpPr>
          <p:cNvPr id="7" name="Straight Arrow Connector 6"/>
          <p:cNvCxnSpPr/>
          <p:nvPr/>
        </p:nvCxnSpPr>
        <p:spPr>
          <a:xfrm rot="16200000" flipV="1">
            <a:off x="5698331" y="3361531"/>
            <a:ext cx="288925" cy="7143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rot="16200000" flipV="1">
            <a:off x="7354094" y="3361531"/>
            <a:ext cx="288925" cy="714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5540375" y="3048000"/>
            <a:ext cx="360363" cy="215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510612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572000" y="1066800"/>
            <a:ext cx="4114800" cy="48768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86" name="Title 1"/>
          <p:cNvSpPr>
            <a:spLocks noGrp="1"/>
          </p:cNvSpPr>
          <p:nvPr>
            <p:ph type="title"/>
          </p:nvPr>
        </p:nvSpPr>
        <p:spPr/>
        <p:txBody>
          <a:bodyPr>
            <a:normAutofit fontScale="90000"/>
          </a:bodyPr>
          <a:lstStyle/>
          <a:p>
            <a:r>
              <a:rPr lang="en-US" dirty="0" smtClean="0"/>
              <a:t>Lab 4: Add Device Name &amp; RTC to Sensor Data</a:t>
            </a:r>
          </a:p>
        </p:txBody>
      </p:sp>
      <p:sp>
        <p:nvSpPr>
          <p:cNvPr id="3" name="Content Placeholder 2"/>
          <p:cNvSpPr>
            <a:spLocks noGrp="1"/>
          </p:cNvSpPr>
          <p:nvPr>
            <p:ph idx="1"/>
          </p:nvPr>
        </p:nvSpPr>
        <p:spPr>
          <a:xfrm>
            <a:off x="457199" y="1196975"/>
            <a:ext cx="4191001" cy="4929188"/>
          </a:xfrm>
        </p:spPr>
        <p:txBody>
          <a:bodyPr>
            <a:normAutofit/>
          </a:bodyPr>
          <a:lstStyle/>
          <a:p>
            <a:pPr marL="339725" indent="-285750">
              <a:defRPr/>
            </a:pPr>
            <a:r>
              <a:rPr lang="en-US" sz="1400" dirty="0" smtClean="0"/>
              <a:t>Append Device ID &amp; RTC Value to Sensor </a:t>
            </a:r>
            <a:r>
              <a:rPr lang="en-US" sz="1400" dirty="0"/>
              <a:t>D</a:t>
            </a:r>
            <a:r>
              <a:rPr lang="en-US" sz="1400" dirty="0" smtClean="0"/>
              <a:t>ata so </a:t>
            </a:r>
            <a:r>
              <a:rPr lang="en-US" sz="1400" dirty="0"/>
              <a:t>S</a:t>
            </a:r>
            <a:r>
              <a:rPr lang="en-US" sz="1400" dirty="0" smtClean="0"/>
              <a:t>erver </a:t>
            </a:r>
            <a:r>
              <a:rPr lang="en-US" sz="1400" dirty="0"/>
              <a:t>C</a:t>
            </a:r>
            <a:r>
              <a:rPr lang="en-US" sz="1400" dirty="0" smtClean="0"/>
              <a:t>an </a:t>
            </a:r>
            <a:r>
              <a:rPr lang="en-US" sz="1400" dirty="0"/>
              <a:t>I</a:t>
            </a:r>
            <a:r>
              <a:rPr lang="en-US" sz="1400" dirty="0" smtClean="0"/>
              <a:t>dentify It</a:t>
            </a:r>
          </a:p>
          <a:p>
            <a:pPr marL="685800" lvl="1" indent="-228600">
              <a:defRPr/>
            </a:pPr>
            <a:r>
              <a:rPr lang="en-US" sz="1200" i="1" dirty="0" smtClean="0"/>
              <a:t>Device String</a:t>
            </a:r>
            <a:r>
              <a:rPr lang="en-US" sz="1200" dirty="0" smtClean="0"/>
              <a:t>: Appends </a:t>
            </a:r>
            <a:r>
              <a:rPr lang="en-US" sz="1200" b="1" dirty="0" smtClean="0"/>
              <a:t>&amp;id=</a:t>
            </a:r>
            <a:r>
              <a:rPr lang="en-US" sz="1200" dirty="0" smtClean="0"/>
              <a:t>&lt;</a:t>
            </a:r>
            <a:r>
              <a:rPr lang="en-US" sz="1200" i="1" dirty="0" smtClean="0"/>
              <a:t>value</a:t>
            </a:r>
            <a:r>
              <a:rPr lang="en-US" sz="1200" dirty="0" smtClean="0"/>
              <a:t>&gt;, where &lt;</a:t>
            </a:r>
            <a:r>
              <a:rPr lang="en-US" sz="1200" i="1" dirty="0" smtClean="0"/>
              <a:t>value</a:t>
            </a:r>
            <a:r>
              <a:rPr lang="en-US" sz="1200" dirty="0" smtClean="0"/>
              <a:t>&gt; is device ID string set with </a:t>
            </a:r>
            <a:r>
              <a:rPr lang="en-US" sz="1200" b="1" dirty="0" smtClean="0"/>
              <a:t>set opt device </a:t>
            </a:r>
            <a:r>
              <a:rPr lang="en-US" sz="1200" dirty="0" smtClean="0"/>
              <a:t>&lt;</a:t>
            </a:r>
            <a:r>
              <a:rPr lang="en-US" sz="1200" i="1" dirty="0" smtClean="0"/>
              <a:t>string</a:t>
            </a:r>
            <a:r>
              <a:rPr lang="en-US" sz="1200" dirty="0" smtClean="0"/>
              <a:t>&gt; command</a:t>
            </a:r>
          </a:p>
          <a:p>
            <a:pPr marL="685800" lvl="1" indent="-228600">
              <a:defRPr/>
            </a:pPr>
            <a:r>
              <a:rPr lang="en-US" sz="1200" i="1" dirty="0" smtClean="0"/>
              <a:t>Real-Time Clock</a:t>
            </a:r>
            <a:r>
              <a:rPr lang="en-US" sz="1200" dirty="0" smtClean="0"/>
              <a:t>: Appends</a:t>
            </a:r>
            <a:r>
              <a:rPr lang="en-US" sz="1200" b="1" dirty="0" smtClean="0"/>
              <a:t> &amp;</a:t>
            </a:r>
            <a:r>
              <a:rPr lang="en-US" sz="1200" b="1" dirty="0" err="1" smtClean="0"/>
              <a:t>rtc</a:t>
            </a:r>
            <a:r>
              <a:rPr lang="en-US" sz="1200" b="1" dirty="0" smtClean="0"/>
              <a:t>=</a:t>
            </a:r>
            <a:r>
              <a:rPr lang="en-US" sz="1200" dirty="0" smtClean="0"/>
              <a:t>&lt;</a:t>
            </a:r>
            <a:r>
              <a:rPr lang="en-US" sz="1200" i="1" dirty="0" smtClean="0"/>
              <a:t>time</a:t>
            </a:r>
            <a:r>
              <a:rPr lang="en-US" sz="1200" dirty="0" smtClean="0"/>
              <a:t>&gt;, where &lt;</a:t>
            </a:r>
            <a:r>
              <a:rPr lang="en-US" sz="1200" i="1" dirty="0" smtClean="0"/>
              <a:t>time</a:t>
            </a:r>
            <a:r>
              <a:rPr lang="en-US" sz="1200" dirty="0" smtClean="0"/>
              <a:t>&gt; is real-time clock value in message as 32-bit HEX value in format </a:t>
            </a:r>
            <a:r>
              <a:rPr lang="en-US" sz="1200" dirty="0" err="1" smtClean="0"/>
              <a:t>aabbccddeeff</a:t>
            </a:r>
            <a:endParaRPr lang="en-US" sz="1200" dirty="0"/>
          </a:p>
          <a:p>
            <a:pPr marL="285750" indent="-228600">
              <a:defRPr/>
            </a:pPr>
            <a:r>
              <a:rPr lang="en-US" sz="1400" dirty="0" smtClean="0"/>
              <a:t>Turn Off Auto Connect</a:t>
            </a:r>
          </a:p>
          <a:p>
            <a:pPr marL="685800" lvl="1" indent="-228600">
              <a:defRPr/>
            </a:pPr>
            <a:r>
              <a:rPr lang="en-US" sz="1200" dirty="0" smtClean="0"/>
              <a:t>Go into command mode</a:t>
            </a:r>
          </a:p>
          <a:p>
            <a:pPr marL="685800" lvl="1" indent="-228600">
              <a:defRPr/>
            </a:pPr>
            <a:r>
              <a:rPr lang="en-US" sz="1200" dirty="0" smtClean="0"/>
              <a:t>Set sys auto 0</a:t>
            </a:r>
          </a:p>
          <a:p>
            <a:pPr marL="685800" lvl="1" indent="-228600">
              <a:defRPr/>
            </a:pPr>
            <a:r>
              <a:rPr lang="en-US" sz="1200" dirty="0" smtClean="0"/>
              <a:t>Save &amp; reboot</a:t>
            </a:r>
          </a:p>
          <a:p>
            <a:pPr marL="285750" indent="-228600">
              <a:defRPr/>
            </a:pPr>
            <a:r>
              <a:rPr lang="en-US" sz="1400" dirty="0" smtClean="0"/>
              <a:t>Append Device Name &amp; RTC</a:t>
            </a:r>
          </a:p>
          <a:p>
            <a:pPr marL="685800" lvl="1" indent="-228600">
              <a:defRPr/>
            </a:pPr>
            <a:r>
              <a:rPr lang="en-US" sz="1200" dirty="0" smtClean="0"/>
              <a:t>Go into command mode</a:t>
            </a:r>
          </a:p>
          <a:p>
            <a:pPr marL="685800" lvl="1" indent="-228600">
              <a:defRPr/>
            </a:pPr>
            <a:r>
              <a:rPr lang="en-US" sz="1200" b="1" dirty="0"/>
              <a:t>s</a:t>
            </a:r>
            <a:r>
              <a:rPr lang="en-US" sz="1200" b="1" dirty="0" smtClean="0"/>
              <a:t>et option device </a:t>
            </a:r>
            <a:r>
              <a:rPr lang="en-US" sz="1200" dirty="0" smtClean="0"/>
              <a:t>&lt;string&gt;</a:t>
            </a:r>
          </a:p>
          <a:p>
            <a:pPr marL="685800" lvl="1" indent="-228600">
              <a:defRPr/>
            </a:pPr>
            <a:r>
              <a:rPr lang="en-US" sz="1200" b="1" dirty="0"/>
              <a:t>t</a:t>
            </a:r>
            <a:r>
              <a:rPr lang="en-US" sz="1200" b="1" dirty="0" smtClean="0"/>
              <a:t>ime</a:t>
            </a:r>
            <a:r>
              <a:rPr lang="en-US" sz="1200" dirty="0" smtClean="0"/>
              <a:t>		// Get network time</a:t>
            </a:r>
          </a:p>
          <a:p>
            <a:pPr marL="685800" lvl="1" indent="-228600">
              <a:defRPr/>
            </a:pPr>
            <a:r>
              <a:rPr lang="en-US" sz="1200" b="1" dirty="0"/>
              <a:t>s</a:t>
            </a:r>
            <a:r>
              <a:rPr lang="en-US" sz="1200" b="1" dirty="0" smtClean="0"/>
              <a:t>et option format 31</a:t>
            </a:r>
          </a:p>
          <a:p>
            <a:pPr marL="685800" lvl="1" indent="-228600">
              <a:defRPr/>
            </a:pPr>
            <a:r>
              <a:rPr lang="en-US" sz="1200" b="1" dirty="0"/>
              <a:t>s</a:t>
            </a:r>
            <a:r>
              <a:rPr lang="en-US" sz="1200" b="1" dirty="0" smtClean="0"/>
              <a:t>ave &amp; reboot</a:t>
            </a:r>
          </a:p>
          <a:p>
            <a:pPr marL="285750" indent="-228600">
              <a:defRPr/>
            </a:pPr>
            <a:r>
              <a:rPr lang="en-US" sz="1400" dirty="0" smtClean="0"/>
              <a:t>Post Data</a:t>
            </a:r>
          </a:p>
          <a:p>
            <a:pPr marL="685800" lvl="1" indent="-228600">
              <a:defRPr/>
            </a:pPr>
            <a:r>
              <a:rPr lang="en-US" sz="1200" dirty="0" smtClean="0"/>
              <a:t>Go into command mode</a:t>
            </a:r>
          </a:p>
          <a:p>
            <a:pPr marL="685800" lvl="1" indent="-228600">
              <a:defRPr/>
            </a:pPr>
            <a:r>
              <a:rPr lang="en-US" sz="1200" b="1" dirty="0"/>
              <a:t>o</a:t>
            </a:r>
            <a:r>
              <a:rPr lang="en-US" sz="1200" b="1" dirty="0" smtClean="0"/>
              <a:t>pen</a:t>
            </a:r>
          </a:p>
          <a:p>
            <a:pPr marL="914400" lvl="1" indent="-457200">
              <a:defRPr/>
            </a:pPr>
            <a:endParaRPr lang="en-US" sz="1400" b="1" dirty="0" smtClean="0"/>
          </a:p>
          <a:p>
            <a:pPr marL="514350" indent="-457200">
              <a:defRPr/>
            </a:pPr>
            <a:endParaRPr lang="en-US" sz="1600" dirty="0" smtClean="0"/>
          </a:p>
        </p:txBody>
      </p:sp>
      <p:sp>
        <p:nvSpPr>
          <p:cNvPr id="5" name="Content Placeholder 1"/>
          <p:cNvSpPr txBox="1">
            <a:spLocks/>
          </p:cNvSpPr>
          <p:nvPr/>
        </p:nvSpPr>
        <p:spPr bwMode="auto">
          <a:xfrm>
            <a:off x="4843463" y="1196975"/>
            <a:ext cx="3538537" cy="3097213"/>
          </a:xfrm>
          <a:prstGeom prst="rect">
            <a:avLst/>
          </a:prstGeom>
          <a:noFill/>
          <a:ln w="9525">
            <a:noFill/>
            <a:miter lim="800000"/>
            <a:headEnd/>
            <a:tailEnd/>
          </a:ln>
        </p:spPr>
        <p:txBody>
          <a:bodyPr/>
          <a:lstStyle/>
          <a:p>
            <a:pPr eaLnBrk="0" hangingPunct="0">
              <a:spcBef>
                <a:spcPct val="20000"/>
              </a:spcBef>
              <a:defRPr/>
            </a:pPr>
            <a:r>
              <a:rPr lang="en-US" sz="1200" b="1" kern="0" dirty="0" err="1" smtClean="0">
                <a:latin typeface="+mn-lt"/>
              </a:rPr>
              <a:t>Tera</a:t>
            </a:r>
            <a:r>
              <a:rPr lang="en-US" sz="1200" b="1" kern="0" dirty="0" smtClean="0">
                <a:latin typeface="+mn-lt"/>
              </a:rPr>
              <a:t> Term Output</a:t>
            </a:r>
            <a:endParaRPr lang="en-US" sz="1200" b="1" kern="0" dirty="0">
              <a:latin typeface="+mn-lt"/>
            </a:endParaRPr>
          </a:p>
          <a:p>
            <a:pPr eaLnBrk="0" hangingPunct="0">
              <a:spcBef>
                <a:spcPct val="20000"/>
              </a:spcBef>
              <a:defRPr/>
            </a:pPr>
            <a:endParaRPr lang="en-US" sz="1050" kern="0" dirty="0">
              <a:latin typeface="+mn-lt"/>
            </a:endParaRPr>
          </a:p>
          <a:p>
            <a:pPr eaLnBrk="0" hangingPunct="0">
              <a:spcBef>
                <a:spcPct val="20000"/>
              </a:spcBef>
              <a:defRPr/>
            </a:pPr>
            <a:r>
              <a:rPr lang="en-US" sz="1050" kern="0" dirty="0">
                <a:latin typeface="+mn-lt"/>
              </a:rPr>
              <a:t>*OPEN*SEND-WEBPOST</a:t>
            </a:r>
          </a:p>
          <a:p>
            <a:pPr eaLnBrk="0" hangingPunct="0">
              <a:spcBef>
                <a:spcPct val="20000"/>
              </a:spcBef>
              <a:defRPr/>
            </a:pPr>
            <a:r>
              <a:rPr lang="en-US" sz="1050" kern="0" dirty="0">
                <a:latin typeface="+mn-lt"/>
              </a:rPr>
              <a:t>HTTP/1.1 200 OK</a:t>
            </a:r>
          </a:p>
          <a:p>
            <a:pPr eaLnBrk="0" hangingPunct="0">
              <a:spcBef>
                <a:spcPct val="20000"/>
              </a:spcBef>
              <a:defRPr/>
            </a:pPr>
            <a:r>
              <a:rPr lang="en-US" sz="1050" kern="0" dirty="0">
                <a:latin typeface="+mn-lt"/>
              </a:rPr>
              <a:t>Date: Mon, 06 Dec 2010 17:56:28 GMT</a:t>
            </a:r>
          </a:p>
          <a:p>
            <a:pPr eaLnBrk="0" hangingPunct="0">
              <a:spcBef>
                <a:spcPct val="20000"/>
              </a:spcBef>
              <a:defRPr/>
            </a:pPr>
            <a:r>
              <a:rPr lang="en-US" sz="1050" kern="0" dirty="0">
                <a:latin typeface="+mn-lt"/>
              </a:rPr>
              <a:t>Server: Apache</a:t>
            </a:r>
          </a:p>
          <a:p>
            <a:pPr eaLnBrk="0" hangingPunct="0">
              <a:spcBef>
                <a:spcPct val="20000"/>
              </a:spcBef>
              <a:defRPr/>
            </a:pPr>
            <a:r>
              <a:rPr lang="en-US" sz="1050" kern="0" dirty="0">
                <a:latin typeface="+mn-lt"/>
              </a:rPr>
              <a:t>X-Powered-By: PHP/5.2.13</a:t>
            </a:r>
          </a:p>
          <a:p>
            <a:pPr eaLnBrk="0" hangingPunct="0">
              <a:spcBef>
                <a:spcPct val="20000"/>
              </a:spcBef>
              <a:defRPr/>
            </a:pPr>
            <a:r>
              <a:rPr lang="en-US" sz="1050" kern="0" dirty="0">
                <a:latin typeface="+mn-lt"/>
              </a:rPr>
              <a:t>Connection: close</a:t>
            </a:r>
          </a:p>
          <a:p>
            <a:pPr eaLnBrk="0" hangingPunct="0">
              <a:spcBef>
                <a:spcPct val="20000"/>
              </a:spcBef>
              <a:defRPr/>
            </a:pPr>
            <a:r>
              <a:rPr lang="en-US" sz="1050" kern="0" dirty="0">
                <a:latin typeface="+mn-lt"/>
              </a:rPr>
              <a:t>Content-Type: text/html</a:t>
            </a:r>
          </a:p>
          <a:p>
            <a:pPr eaLnBrk="0" hangingPunct="0">
              <a:spcBef>
                <a:spcPct val="20000"/>
              </a:spcBef>
              <a:defRPr/>
            </a:pPr>
            <a:endParaRPr lang="en-US" sz="1050" kern="0" dirty="0">
              <a:latin typeface="+mn-lt"/>
            </a:endParaRPr>
          </a:p>
          <a:p>
            <a:pPr eaLnBrk="0" hangingPunct="0">
              <a:spcBef>
                <a:spcPct val="20000"/>
              </a:spcBef>
              <a:defRPr/>
            </a:pPr>
            <a:r>
              <a:rPr lang="en-US" sz="1050" kern="0" dirty="0">
                <a:latin typeface="+mn-lt"/>
              </a:rPr>
              <a:t>Server accepted values &lt;</a:t>
            </a:r>
            <a:r>
              <a:rPr lang="en-US" sz="1050" kern="0" dirty="0" err="1">
                <a:latin typeface="+mn-lt"/>
              </a:rPr>
              <a:t>br</a:t>
            </a:r>
            <a:r>
              <a:rPr lang="en-US" sz="1050" kern="0" dirty="0">
                <a:latin typeface="+mn-lt"/>
              </a:rPr>
              <a:t> /&gt;      </a:t>
            </a:r>
            <a:r>
              <a:rPr lang="en-US" sz="1050" kern="0" dirty="0">
                <a:solidFill>
                  <a:srgbClr val="3B2DF7"/>
                </a:solidFill>
                <a:latin typeface="+mn-lt"/>
              </a:rPr>
              <a:t>Device ID</a:t>
            </a:r>
          </a:p>
          <a:p>
            <a:pPr eaLnBrk="0" hangingPunct="0">
              <a:spcBef>
                <a:spcPct val="20000"/>
              </a:spcBef>
              <a:defRPr/>
            </a:pPr>
            <a:r>
              <a:rPr lang="en-US" sz="1050" kern="0" dirty="0">
                <a:latin typeface="+mn-lt"/>
              </a:rPr>
              <a:t>ID: </a:t>
            </a:r>
            <a:r>
              <a:rPr lang="en-US" sz="1050" kern="0" dirty="0" err="1">
                <a:solidFill>
                  <a:srgbClr val="3740FB"/>
                </a:solidFill>
                <a:latin typeface="+mn-lt"/>
              </a:rPr>
              <a:t>servertest</a:t>
            </a:r>
            <a:r>
              <a:rPr lang="en-US" sz="1050" kern="0" dirty="0">
                <a:latin typeface="+mn-lt"/>
              </a:rPr>
              <a:t>&lt;</a:t>
            </a:r>
            <a:r>
              <a:rPr lang="en-US" sz="1050" kern="0" dirty="0" err="1">
                <a:latin typeface="+mn-lt"/>
              </a:rPr>
              <a:t>br</a:t>
            </a:r>
            <a:r>
              <a:rPr lang="en-US" sz="1050" kern="0" dirty="0">
                <a:latin typeface="+mn-lt"/>
              </a:rPr>
              <a:t> /&gt;</a:t>
            </a:r>
          </a:p>
          <a:p>
            <a:pPr eaLnBrk="0" hangingPunct="0">
              <a:spcBef>
                <a:spcPct val="20000"/>
              </a:spcBef>
              <a:defRPr/>
            </a:pPr>
            <a:r>
              <a:rPr lang="en-US" sz="1050" kern="0" dirty="0">
                <a:latin typeface="+mn-lt"/>
              </a:rPr>
              <a:t>VALUE: 0D16CF2908043E854020080108043236323A</a:t>
            </a:r>
          </a:p>
          <a:p>
            <a:pPr eaLnBrk="0" hangingPunct="0">
              <a:spcBef>
                <a:spcPct val="20000"/>
              </a:spcBef>
              <a:defRPr/>
            </a:pPr>
            <a:r>
              <a:rPr lang="en-US" sz="1050" kern="0" dirty="0">
                <a:latin typeface="+mn-lt"/>
              </a:rPr>
              <a:t>RTC: </a:t>
            </a:r>
            <a:r>
              <a:rPr lang="en-US" sz="1050" kern="0" dirty="0">
                <a:solidFill>
                  <a:srgbClr val="00B050"/>
                </a:solidFill>
                <a:latin typeface="+mn-lt"/>
              </a:rPr>
              <a:t>3ad82</a:t>
            </a:r>
          </a:p>
          <a:p>
            <a:pPr eaLnBrk="0" hangingPunct="0">
              <a:spcBef>
                <a:spcPct val="20000"/>
              </a:spcBef>
              <a:defRPr/>
            </a:pPr>
            <a:r>
              <a:rPr lang="en-US" sz="1050" kern="0" dirty="0">
                <a:latin typeface="+mn-lt"/>
              </a:rPr>
              <a:t>*CLOS*	     </a:t>
            </a:r>
            <a:r>
              <a:rPr lang="en-US" sz="1050" kern="0" dirty="0">
                <a:solidFill>
                  <a:srgbClr val="00B050"/>
                </a:solidFill>
                <a:latin typeface="+mn-lt"/>
              </a:rPr>
              <a:t>Real Time Clock</a:t>
            </a:r>
          </a:p>
        </p:txBody>
      </p:sp>
      <p:cxnSp>
        <p:nvCxnSpPr>
          <p:cNvPr id="6" name="Straight Arrow Connector 5"/>
          <p:cNvCxnSpPr/>
          <p:nvPr/>
        </p:nvCxnSpPr>
        <p:spPr>
          <a:xfrm rot="10800000" flipV="1">
            <a:off x="5789613" y="3357563"/>
            <a:ext cx="1296987" cy="1270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rot="10800000">
            <a:off x="5715000" y="3886200"/>
            <a:ext cx="287337" cy="73025"/>
          </a:xfrm>
          <a:prstGeom prst="straightConnector1">
            <a:avLst/>
          </a:prstGeom>
          <a:ln>
            <a:solidFill>
              <a:srgbClr val="00B050"/>
            </a:solidFill>
            <a:tailEnd type="arrow"/>
          </a:ln>
        </p:spPr>
        <p:style>
          <a:lnRef idx="2">
            <a:schemeClr val="accent2"/>
          </a:lnRef>
          <a:fillRef idx="0">
            <a:schemeClr val="accent2"/>
          </a:fillRef>
          <a:effectRef idx="1">
            <a:schemeClr val="accent2"/>
          </a:effectRef>
          <a:fontRef idx="minor">
            <a:schemeClr val="tx1"/>
          </a:fontRef>
        </p:style>
      </p:cxnSp>
      <p:pic>
        <p:nvPicPr>
          <p:cNvPr id="67592" name="Picture 2"/>
          <p:cNvPicPr>
            <a:picLocks noChangeAspect="1" noChangeArrowheads="1"/>
          </p:cNvPicPr>
          <p:nvPr/>
        </p:nvPicPr>
        <p:blipFill>
          <a:blip r:embed="rId2" cstate="print"/>
          <a:srcRect/>
          <a:stretch>
            <a:fillRect/>
          </a:stretch>
        </p:blipFill>
        <p:spPr bwMode="auto">
          <a:xfrm>
            <a:off x="5006837" y="4191000"/>
            <a:ext cx="3298963" cy="1600200"/>
          </a:xfrm>
          <a:prstGeom prst="rect">
            <a:avLst/>
          </a:prstGeom>
          <a:ln>
            <a:solidFill>
              <a:schemeClr val="tx2"/>
            </a:solidFill>
          </a:ln>
          <a:effectLst/>
        </p:spPr>
      </p:pic>
    </p:spTree>
    <p:extLst>
      <p:ext uri="{BB962C8B-B14F-4D97-AF65-F5344CB8AC3E}">
        <p14:creationId xmlns:p14="http://schemas.microsoft.com/office/powerpoint/2010/main" val="34521474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dirty="0" smtClean="0"/>
              <a:t>Lab 4: Auto-Posting UART Data</a:t>
            </a:r>
          </a:p>
        </p:txBody>
      </p:sp>
      <p:sp>
        <p:nvSpPr>
          <p:cNvPr id="11267" name="Content Placeholder 2"/>
          <p:cNvSpPr>
            <a:spLocks noGrp="1"/>
          </p:cNvSpPr>
          <p:nvPr>
            <p:ph idx="1"/>
          </p:nvPr>
        </p:nvSpPr>
        <p:spPr>
          <a:xfrm>
            <a:off x="457200" y="1295400"/>
            <a:ext cx="8229600" cy="4876800"/>
          </a:xfrm>
        </p:spPr>
        <p:txBody>
          <a:bodyPr>
            <a:normAutofit/>
          </a:bodyPr>
          <a:lstStyle/>
          <a:p>
            <a:pPr>
              <a:defRPr/>
            </a:pPr>
            <a:r>
              <a:rPr lang="en-US" sz="1400" dirty="0" smtClean="0">
                <a:solidFill>
                  <a:srgbClr val="1F497D"/>
                </a:solidFill>
              </a:rPr>
              <a:t>Module Can Wake on Receiving UART </a:t>
            </a:r>
            <a:r>
              <a:rPr lang="en-US" sz="1400" dirty="0">
                <a:solidFill>
                  <a:srgbClr val="1F497D"/>
                </a:solidFill>
              </a:rPr>
              <a:t>D</a:t>
            </a:r>
            <a:r>
              <a:rPr lang="en-US" sz="1400" dirty="0" smtClean="0">
                <a:solidFill>
                  <a:srgbClr val="1F497D"/>
                </a:solidFill>
              </a:rPr>
              <a:t>ata, Associate with AP &amp; Send Request </a:t>
            </a:r>
            <a:r>
              <a:rPr lang="en-US" sz="1400" dirty="0">
                <a:solidFill>
                  <a:srgbClr val="1F497D"/>
                </a:solidFill>
              </a:rPr>
              <a:t>M</a:t>
            </a:r>
            <a:r>
              <a:rPr lang="en-US" sz="1400" dirty="0" smtClean="0">
                <a:solidFill>
                  <a:srgbClr val="1F497D"/>
                </a:solidFill>
              </a:rPr>
              <a:t>essage Containing the UART </a:t>
            </a:r>
            <a:r>
              <a:rPr lang="en-US" sz="1400" dirty="0">
                <a:solidFill>
                  <a:srgbClr val="1F497D"/>
                </a:solidFill>
              </a:rPr>
              <a:t>D</a:t>
            </a:r>
            <a:r>
              <a:rPr lang="en-US" sz="1400" dirty="0" smtClean="0">
                <a:solidFill>
                  <a:srgbClr val="1F497D"/>
                </a:solidFill>
              </a:rPr>
              <a:t>ata</a:t>
            </a:r>
            <a:r>
              <a:rPr lang="en-US" sz="1200" dirty="0" smtClean="0">
                <a:solidFill>
                  <a:srgbClr val="1F497D"/>
                </a:solidFill>
              </a:rPr>
              <a:t/>
            </a:r>
            <a:br>
              <a:rPr lang="en-US" sz="1200" dirty="0" smtClean="0">
                <a:solidFill>
                  <a:srgbClr val="1F497D"/>
                </a:solidFill>
              </a:rPr>
            </a:br>
            <a:endParaRPr lang="en-US" sz="1200" dirty="0" smtClean="0">
              <a:solidFill>
                <a:srgbClr val="1F497D"/>
              </a:solidFill>
            </a:endParaRPr>
          </a:p>
          <a:p>
            <a:pPr lvl="1">
              <a:defRPr/>
            </a:pPr>
            <a:r>
              <a:rPr lang="en-US" sz="1200" b="1" dirty="0" smtClean="0"/>
              <a:t>factory R &amp; reboot</a:t>
            </a:r>
          </a:p>
          <a:p>
            <a:pPr lvl="1">
              <a:defRPr/>
            </a:pPr>
            <a:r>
              <a:rPr lang="en-US" sz="1200" dirty="0" smtClean="0"/>
              <a:t>Associate module to AP</a:t>
            </a:r>
          </a:p>
          <a:p>
            <a:pPr lvl="1">
              <a:defRPr/>
            </a:pPr>
            <a:r>
              <a:rPr lang="en-US" sz="1200" b="1" dirty="0" smtClean="0"/>
              <a:t>set </a:t>
            </a:r>
            <a:r>
              <a:rPr lang="en-US" sz="1200" b="1" dirty="0" err="1" smtClean="0"/>
              <a:t>ip</a:t>
            </a:r>
            <a:r>
              <a:rPr lang="en-US" sz="1200" b="1" dirty="0" smtClean="0"/>
              <a:t> proto 18				</a:t>
            </a:r>
            <a:r>
              <a:rPr lang="en-US" sz="1200" dirty="0" smtClean="0"/>
              <a:t>// set HTTP client mode</a:t>
            </a:r>
            <a:endParaRPr lang="en-US" sz="1200" b="1" dirty="0" smtClean="0"/>
          </a:p>
          <a:p>
            <a:pPr lvl="1">
              <a:defRPr/>
            </a:pPr>
            <a:r>
              <a:rPr lang="en-US" sz="1200" b="1" dirty="0" smtClean="0"/>
              <a:t>set </a:t>
            </a:r>
            <a:r>
              <a:rPr lang="en-US" sz="1200" b="1" dirty="0" err="1" smtClean="0"/>
              <a:t>ip</a:t>
            </a:r>
            <a:r>
              <a:rPr lang="en-US" sz="1200" b="1" dirty="0" smtClean="0"/>
              <a:t> host 0				</a:t>
            </a:r>
            <a:r>
              <a:rPr lang="en-US" sz="1200" dirty="0" smtClean="0">
                <a:solidFill>
                  <a:srgbClr val="FF0000"/>
                </a:solidFill>
              </a:rPr>
              <a:t>// IP address of web server</a:t>
            </a:r>
            <a:endParaRPr lang="en-US" sz="1200" b="1" dirty="0" smtClean="0">
              <a:solidFill>
                <a:srgbClr val="FF0000"/>
              </a:solidFill>
            </a:endParaRPr>
          </a:p>
          <a:p>
            <a:pPr lvl="1">
              <a:defRPr/>
            </a:pPr>
            <a:r>
              <a:rPr lang="en-US" sz="1200" b="1" dirty="0" smtClean="0"/>
              <a:t>set </a:t>
            </a:r>
            <a:r>
              <a:rPr lang="en-US" sz="1200" b="1" dirty="0" err="1" smtClean="0"/>
              <a:t>dns</a:t>
            </a:r>
            <a:r>
              <a:rPr lang="en-US" sz="1200" b="1" dirty="0" smtClean="0"/>
              <a:t> name www.rovingnetworks.com		</a:t>
            </a:r>
            <a:r>
              <a:rPr lang="en-US" sz="1200" dirty="0" smtClean="0">
                <a:solidFill>
                  <a:srgbClr val="FF0000"/>
                </a:solidFill>
              </a:rPr>
              <a:t>// OR DNS name</a:t>
            </a:r>
          </a:p>
          <a:p>
            <a:pPr lvl="1">
              <a:defRPr/>
            </a:pPr>
            <a:r>
              <a:rPr lang="en-US" sz="1200" b="1" dirty="0" smtClean="0"/>
              <a:t>set </a:t>
            </a:r>
            <a:r>
              <a:rPr lang="en-US" sz="1200" b="1" dirty="0" err="1" smtClean="0"/>
              <a:t>ip</a:t>
            </a:r>
            <a:r>
              <a:rPr lang="en-US" sz="1200" b="1" dirty="0" smtClean="0"/>
              <a:t> remote 80			</a:t>
            </a:r>
            <a:r>
              <a:rPr lang="en-US" sz="1200" dirty="0" smtClean="0"/>
              <a:t>// Web server port</a:t>
            </a:r>
            <a:endParaRPr lang="en-US" sz="1200" b="1" dirty="0" smtClean="0"/>
          </a:p>
          <a:p>
            <a:pPr lvl="1">
              <a:defRPr/>
            </a:pPr>
            <a:r>
              <a:rPr lang="en-US" sz="1200" b="1" dirty="0" smtClean="0"/>
              <a:t>set </a:t>
            </a:r>
            <a:r>
              <a:rPr lang="en-US" sz="1200" b="1" dirty="0" err="1" smtClean="0"/>
              <a:t>comm</a:t>
            </a:r>
            <a:r>
              <a:rPr lang="en-US" sz="1200" b="1" dirty="0" smtClean="0"/>
              <a:t> remote GET$/server3.php?value= 	</a:t>
            </a:r>
            <a:r>
              <a:rPr lang="en-US" sz="1200" dirty="0" smtClean="0"/>
              <a:t>// Set request message header </a:t>
            </a:r>
            <a:endParaRPr lang="en-US" sz="1200" b="1" dirty="0" smtClean="0"/>
          </a:p>
          <a:p>
            <a:pPr lvl="1">
              <a:defRPr/>
            </a:pPr>
            <a:r>
              <a:rPr lang="en-US" sz="1200" b="1" dirty="0" smtClean="0"/>
              <a:t>set </a:t>
            </a:r>
            <a:r>
              <a:rPr lang="en-US" sz="1200" b="1" dirty="0" err="1" smtClean="0"/>
              <a:t>uart</a:t>
            </a:r>
            <a:r>
              <a:rPr lang="en-US" sz="1200" b="1" dirty="0" smtClean="0"/>
              <a:t> mode 2			</a:t>
            </a:r>
            <a:r>
              <a:rPr lang="en-US" sz="1200" dirty="0" smtClean="0"/>
              <a:t>// Automatically connect using trigger mode</a:t>
            </a:r>
          </a:p>
          <a:p>
            <a:pPr lvl="1">
              <a:defRPr/>
            </a:pPr>
            <a:r>
              <a:rPr lang="en-US" sz="1200" b="1" dirty="0" smtClean="0"/>
              <a:t>set sys trigger 1			</a:t>
            </a:r>
            <a:r>
              <a:rPr lang="en-US" sz="1200" dirty="0" smtClean="0"/>
              <a:t>// Wake up on </a:t>
            </a:r>
            <a:r>
              <a:rPr lang="en-US" sz="1200" dirty="0" err="1" smtClean="0"/>
              <a:t>uart</a:t>
            </a:r>
            <a:r>
              <a:rPr lang="en-US" sz="1200" dirty="0" smtClean="0"/>
              <a:t> RX data</a:t>
            </a:r>
          </a:p>
          <a:p>
            <a:pPr lvl="1">
              <a:defRPr/>
            </a:pPr>
            <a:r>
              <a:rPr lang="en-US" sz="1200" b="1" dirty="0" smtClean="0"/>
              <a:t>set sys sleep 10			</a:t>
            </a:r>
            <a:r>
              <a:rPr lang="en-US" sz="1200" dirty="0" smtClean="0"/>
              <a:t>// Put WiFly module to sleep after 10 seconds</a:t>
            </a:r>
            <a:endParaRPr lang="en-US" sz="1200" b="1" dirty="0" smtClean="0"/>
          </a:p>
          <a:p>
            <a:pPr lvl="1">
              <a:defRPr/>
            </a:pPr>
            <a:r>
              <a:rPr lang="en-US" sz="1200" b="1" dirty="0" smtClean="0"/>
              <a:t>set option format 1			</a:t>
            </a:r>
            <a:r>
              <a:rPr lang="en-US" sz="1200" dirty="0" smtClean="0"/>
              <a:t>// Sends out HTTP header</a:t>
            </a:r>
            <a:endParaRPr lang="en-US" sz="1200" b="1" dirty="0" smtClean="0"/>
          </a:p>
          <a:p>
            <a:pPr lvl="1">
              <a:defRPr/>
            </a:pPr>
            <a:r>
              <a:rPr lang="en-US" sz="1200" b="1" dirty="0" smtClean="0"/>
              <a:t>set </a:t>
            </a:r>
            <a:r>
              <a:rPr lang="en-US" sz="1200" b="1" dirty="0" err="1" smtClean="0"/>
              <a:t>comm</a:t>
            </a:r>
            <a:r>
              <a:rPr lang="en-US" sz="1200" b="1" dirty="0" smtClean="0"/>
              <a:t> timer 2500			</a:t>
            </a:r>
            <a:r>
              <a:rPr lang="en-US" sz="1200" dirty="0" smtClean="0"/>
              <a:t>// Allows multiple keystrokes  per request</a:t>
            </a:r>
            <a:endParaRPr lang="en-US" sz="1200" b="1" dirty="0" smtClean="0"/>
          </a:p>
          <a:p>
            <a:pPr lvl="1">
              <a:defRPr/>
            </a:pPr>
            <a:r>
              <a:rPr lang="en-US" sz="1200" b="1" dirty="0" smtClean="0"/>
              <a:t>save &amp; reboot</a:t>
            </a:r>
          </a:p>
          <a:p>
            <a:pPr lvl="1">
              <a:defRPr/>
            </a:pPr>
            <a:endParaRPr lang="en-US" sz="1200" b="1" dirty="0" smtClean="0"/>
          </a:p>
          <a:p>
            <a:pPr>
              <a:defRPr/>
            </a:pPr>
            <a:r>
              <a:rPr lang="en-US" sz="1400" dirty="0" smtClean="0">
                <a:solidFill>
                  <a:srgbClr val="1F497D"/>
                </a:solidFill>
              </a:rPr>
              <a:t>In </a:t>
            </a:r>
            <a:r>
              <a:rPr lang="en-US" sz="1400" dirty="0" err="1" smtClean="0">
                <a:solidFill>
                  <a:srgbClr val="1F497D"/>
                </a:solidFill>
              </a:rPr>
              <a:t>Tera</a:t>
            </a:r>
            <a:r>
              <a:rPr lang="en-US" sz="1400" dirty="0" smtClean="0">
                <a:solidFill>
                  <a:srgbClr val="1F497D"/>
                </a:solidFill>
              </a:rPr>
              <a:t> Term, Type Characters to Wake Module, </a:t>
            </a:r>
            <a:br>
              <a:rPr lang="en-US" sz="1400" dirty="0" smtClean="0">
                <a:solidFill>
                  <a:srgbClr val="1F497D"/>
                </a:solidFill>
              </a:rPr>
            </a:br>
            <a:r>
              <a:rPr lang="en-US" sz="1400" dirty="0" smtClean="0">
                <a:solidFill>
                  <a:srgbClr val="1F497D"/>
                </a:solidFill>
              </a:rPr>
              <a:t>Associate to AP &amp; Send Data as HTTP Message to Web </a:t>
            </a:r>
            <a:r>
              <a:rPr lang="en-US" sz="1400" dirty="0">
                <a:solidFill>
                  <a:srgbClr val="1F497D"/>
                </a:solidFill>
              </a:rPr>
              <a:t>S</a:t>
            </a:r>
            <a:r>
              <a:rPr lang="en-US" sz="1400" dirty="0" smtClean="0">
                <a:solidFill>
                  <a:srgbClr val="1F497D"/>
                </a:solidFill>
              </a:rPr>
              <a:t>erver</a:t>
            </a:r>
            <a:br>
              <a:rPr lang="en-US" sz="1400" dirty="0" smtClean="0">
                <a:solidFill>
                  <a:srgbClr val="1F497D"/>
                </a:solidFill>
              </a:rPr>
            </a:br>
            <a:endParaRPr lang="en-US" sz="1400" dirty="0" smtClean="0">
              <a:solidFill>
                <a:srgbClr val="1F497D"/>
              </a:solidFill>
            </a:endParaRPr>
          </a:p>
          <a:p>
            <a:pPr marL="457200" lvl="1" indent="0" algn="ctr">
              <a:buNone/>
              <a:defRPr/>
            </a:pPr>
            <a:r>
              <a:rPr lang="en-US" sz="1400" b="1" dirty="0" smtClean="0">
                <a:solidFill>
                  <a:schemeClr val="accent2"/>
                </a:solidFill>
              </a:rPr>
              <a:t>NOTE: You Cannot Send both Sensor &amp; UART Data in Same Request Message</a:t>
            </a:r>
          </a:p>
        </p:txBody>
      </p:sp>
    </p:spTree>
    <p:extLst>
      <p:ext uri="{BB962C8B-B14F-4D97-AF65-F5344CB8AC3E}">
        <p14:creationId xmlns:p14="http://schemas.microsoft.com/office/powerpoint/2010/main" val="14257916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dirty="0" smtClean="0"/>
              <a:t>Lab 4: Auto-Posting Serial Data</a:t>
            </a:r>
          </a:p>
        </p:txBody>
      </p:sp>
      <p:sp>
        <p:nvSpPr>
          <p:cNvPr id="69635" name="Content Placeholder 1"/>
          <p:cNvSpPr>
            <a:spLocks noGrp="1"/>
          </p:cNvSpPr>
          <p:nvPr>
            <p:ph idx="1"/>
          </p:nvPr>
        </p:nvSpPr>
        <p:spPr>
          <a:xfrm>
            <a:off x="1905000" y="2560637"/>
            <a:ext cx="5105400" cy="2773363"/>
          </a:xfrm>
        </p:spPr>
        <p:txBody>
          <a:bodyPr>
            <a:noAutofit/>
          </a:bodyPr>
          <a:lstStyle/>
          <a:p>
            <a:pPr marL="0" indent="0">
              <a:buFontTx/>
              <a:buNone/>
            </a:pPr>
            <a:r>
              <a:rPr lang="en-US" sz="1200" dirty="0" smtClean="0"/>
              <a:t>OPEN*SEND-WEBPOST</a:t>
            </a:r>
            <a:br>
              <a:rPr lang="en-US" sz="1200" dirty="0" smtClean="0"/>
            </a:br>
            <a:r>
              <a:rPr lang="en-US" sz="1200" dirty="0" smtClean="0"/>
              <a:t>HTTP/1.1 200 OK</a:t>
            </a:r>
            <a:br>
              <a:rPr lang="en-US" sz="1200" dirty="0" smtClean="0"/>
            </a:br>
            <a:r>
              <a:rPr lang="en-US" sz="1200" dirty="0" smtClean="0"/>
              <a:t>Date: Mon, 06 Dec 2010 18:25:36 GMT</a:t>
            </a:r>
            <a:br>
              <a:rPr lang="en-US" sz="1200" dirty="0" smtClean="0"/>
            </a:br>
            <a:r>
              <a:rPr lang="en-US" sz="1200" dirty="0" smtClean="0"/>
              <a:t>Server: Apache</a:t>
            </a:r>
            <a:br>
              <a:rPr lang="en-US" sz="1200" dirty="0" smtClean="0"/>
            </a:br>
            <a:r>
              <a:rPr lang="en-US" sz="1200" dirty="0" smtClean="0"/>
              <a:t>X-Powered-By: PHP/5.2.13</a:t>
            </a:r>
            <a:br>
              <a:rPr lang="en-US" sz="1200" dirty="0" smtClean="0"/>
            </a:br>
            <a:r>
              <a:rPr lang="en-US" sz="1200" dirty="0" smtClean="0"/>
              <a:t>Connection: close</a:t>
            </a:r>
            <a:br>
              <a:rPr lang="en-US" sz="1200" dirty="0" smtClean="0"/>
            </a:br>
            <a:r>
              <a:rPr lang="en-US" sz="1200" dirty="0" smtClean="0"/>
              <a:t>Content-Type: text/html</a:t>
            </a:r>
          </a:p>
          <a:p>
            <a:pPr marL="0" indent="0">
              <a:buFontTx/>
              <a:buNone/>
            </a:pPr>
            <a:r>
              <a:rPr lang="en-US" sz="1200" dirty="0" smtClean="0"/>
              <a:t>Server accepted values &lt;</a:t>
            </a:r>
            <a:r>
              <a:rPr lang="en-US" sz="1200" dirty="0" err="1" smtClean="0"/>
              <a:t>br</a:t>
            </a:r>
            <a:r>
              <a:rPr lang="en-US" sz="1200" dirty="0" smtClean="0"/>
              <a:t> /&gt;</a:t>
            </a:r>
          </a:p>
          <a:p>
            <a:pPr marL="0" indent="0">
              <a:buFontTx/>
              <a:buNone/>
            </a:pPr>
            <a:r>
              <a:rPr lang="en-US" sz="1200" dirty="0" smtClean="0"/>
              <a:t>ID: 0&lt;</a:t>
            </a:r>
            <a:r>
              <a:rPr lang="en-US" sz="1200" dirty="0" err="1" smtClean="0"/>
              <a:t>br</a:t>
            </a:r>
            <a:r>
              <a:rPr lang="en-US" sz="1200" dirty="0" smtClean="0"/>
              <a:t> /&gt;</a:t>
            </a:r>
            <a:br>
              <a:rPr lang="en-US" sz="1200" dirty="0" smtClean="0"/>
            </a:br>
            <a:r>
              <a:rPr lang="en-US" sz="1200" dirty="0" smtClean="0"/>
              <a:t>VALUE: </a:t>
            </a:r>
            <a:r>
              <a:rPr lang="en-US" sz="1200" dirty="0" err="1" smtClean="0"/>
              <a:t>oving</a:t>
            </a:r>
            <a:r>
              <a:rPr lang="en-US" sz="1200" dirty="0"/>
              <a:t>	</a:t>
            </a:r>
            <a:r>
              <a:rPr lang="en-US" sz="1200" dirty="0" smtClean="0"/>
              <a:t>Data with first byte missing</a:t>
            </a:r>
            <a:br>
              <a:rPr lang="en-US" sz="1200" dirty="0" smtClean="0"/>
            </a:br>
            <a:r>
              <a:rPr lang="en-US" sz="1200" dirty="0" smtClean="0"/>
              <a:t>RTC: 0</a:t>
            </a:r>
            <a:br>
              <a:rPr lang="en-US" sz="1200" dirty="0" smtClean="0"/>
            </a:br>
            <a:r>
              <a:rPr lang="en-US" sz="1200" dirty="0" smtClean="0"/>
              <a:t>*CLOS*</a:t>
            </a:r>
          </a:p>
        </p:txBody>
      </p:sp>
      <p:sp>
        <p:nvSpPr>
          <p:cNvPr id="69636" name="Footer Placeholder 3"/>
          <p:cNvSpPr>
            <a:spLocks noGrp="1"/>
          </p:cNvSpPr>
          <p:nvPr>
            <p:ph type="ftr" sz="quarter" idx="4294967295"/>
          </p:nvPr>
        </p:nvSpPr>
        <p:spPr>
          <a:xfrm>
            <a:off x="0" y="6356350"/>
            <a:ext cx="2895600" cy="365125"/>
          </a:xfrm>
          <a:prstGeom prst="rect">
            <a:avLst/>
          </a:prstGeom>
          <a:noFill/>
        </p:spPr>
        <p:txBody>
          <a:bodyPr/>
          <a:lstStyle/>
          <a:p>
            <a:r>
              <a:rPr lang="en-US" smtClean="0">
                <a:latin typeface="Arial" pitchFamily="34" charset="0"/>
              </a:rPr>
              <a:t>Company Confidential </a:t>
            </a:r>
          </a:p>
        </p:txBody>
      </p:sp>
      <p:sp>
        <p:nvSpPr>
          <p:cNvPr id="3" name="Rectangle 2"/>
          <p:cNvSpPr/>
          <p:nvPr/>
        </p:nvSpPr>
        <p:spPr>
          <a:xfrm>
            <a:off x="2598233" y="4541837"/>
            <a:ext cx="457200" cy="304799"/>
          </a:xfrm>
          <a:prstGeom prst="rect">
            <a:avLst/>
          </a:prstGeom>
          <a:noFill/>
          <a:ln>
            <a:solidFill>
              <a:srgbClr val="483BF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 name="Straight Arrow Connector 4"/>
          <p:cNvCxnSpPr/>
          <p:nvPr/>
        </p:nvCxnSpPr>
        <p:spPr>
          <a:xfrm flipH="1">
            <a:off x="3124202" y="4618037"/>
            <a:ext cx="609598" cy="76200"/>
          </a:xfrm>
          <a:prstGeom prst="straightConnector1">
            <a:avLst/>
          </a:prstGeom>
          <a:ln w="38100" cmpd="sng">
            <a:tailEnd type="arrow"/>
          </a:ln>
        </p:spPr>
        <p:style>
          <a:lnRef idx="2">
            <a:schemeClr val="accent2"/>
          </a:lnRef>
          <a:fillRef idx="0">
            <a:schemeClr val="accent2"/>
          </a:fillRef>
          <a:effectRef idx="1">
            <a:schemeClr val="accent2"/>
          </a:effectRef>
          <a:fontRef idx="minor">
            <a:schemeClr val="tx1"/>
          </a:fontRef>
        </p:style>
      </p:cxnSp>
      <p:sp>
        <p:nvSpPr>
          <p:cNvPr id="2" name="TextBox 1"/>
          <p:cNvSpPr txBox="1"/>
          <p:nvPr/>
        </p:nvSpPr>
        <p:spPr>
          <a:xfrm>
            <a:off x="381000" y="1295400"/>
            <a:ext cx="7391400" cy="1292662"/>
          </a:xfrm>
          <a:prstGeom prst="rect">
            <a:avLst/>
          </a:prstGeom>
          <a:noFill/>
        </p:spPr>
        <p:txBody>
          <a:bodyPr wrap="square" rtlCol="0">
            <a:spAutoFit/>
          </a:bodyPr>
          <a:lstStyle/>
          <a:p>
            <a:pPr marL="342900" indent="-342900">
              <a:buFont typeface="Wingdings" charset="2"/>
              <a:buChar char="§"/>
              <a:defRPr/>
            </a:pPr>
            <a:r>
              <a:rPr lang="en-US" sz="2000" b="1" dirty="0">
                <a:solidFill>
                  <a:schemeClr val="tx2"/>
                </a:solidFill>
              </a:rPr>
              <a:t>When </a:t>
            </a:r>
            <a:r>
              <a:rPr lang="en-US" sz="2000" b="1" dirty="0" smtClean="0">
                <a:solidFill>
                  <a:schemeClr val="tx2"/>
                </a:solidFill>
              </a:rPr>
              <a:t>Serial </a:t>
            </a:r>
            <a:r>
              <a:rPr lang="en-US" sz="2000" b="1" dirty="0">
                <a:solidFill>
                  <a:schemeClr val="tx2"/>
                </a:solidFill>
              </a:rPr>
              <a:t>UART </a:t>
            </a:r>
            <a:r>
              <a:rPr lang="en-US" sz="2000" b="1" dirty="0" smtClean="0">
                <a:solidFill>
                  <a:schemeClr val="tx2"/>
                </a:solidFill>
              </a:rPr>
              <a:t>Data Arrives, Module Auto-Connects </a:t>
            </a:r>
            <a:r>
              <a:rPr lang="en-US" sz="2000" b="1" dirty="0">
                <a:solidFill>
                  <a:schemeClr val="tx2"/>
                </a:solidFill>
              </a:rPr>
              <a:t>to </a:t>
            </a:r>
            <a:r>
              <a:rPr lang="en-US" sz="2000" b="1" dirty="0" smtClean="0">
                <a:solidFill>
                  <a:schemeClr val="tx2"/>
                </a:solidFill>
              </a:rPr>
              <a:t>Web Server &amp; </a:t>
            </a:r>
            <a:r>
              <a:rPr lang="en-US" sz="2000" b="1" dirty="0">
                <a:solidFill>
                  <a:schemeClr val="tx2"/>
                </a:solidFill>
              </a:rPr>
              <a:t>S</a:t>
            </a:r>
            <a:r>
              <a:rPr lang="en-US" sz="2000" b="1" dirty="0" smtClean="0">
                <a:solidFill>
                  <a:schemeClr val="tx2"/>
                </a:solidFill>
              </a:rPr>
              <a:t>ends</a:t>
            </a:r>
            <a:r>
              <a:rPr lang="en-US" sz="2000" dirty="0">
                <a:solidFill>
                  <a:schemeClr val="tx2"/>
                </a:solidFill>
              </a:rPr>
              <a:t> </a:t>
            </a:r>
            <a:r>
              <a:rPr lang="en-US" sz="2000" dirty="0" smtClean="0">
                <a:solidFill>
                  <a:schemeClr val="tx2"/>
                </a:solidFill>
              </a:rPr>
              <a:t/>
            </a:r>
            <a:br>
              <a:rPr lang="en-US" sz="2000" dirty="0" smtClean="0">
                <a:solidFill>
                  <a:schemeClr val="tx2"/>
                </a:solidFill>
              </a:rPr>
            </a:br>
            <a:endParaRPr lang="en-US" sz="2000" dirty="0">
              <a:solidFill>
                <a:schemeClr val="tx2"/>
              </a:solidFill>
            </a:endParaRPr>
          </a:p>
          <a:p>
            <a:pPr lvl="1">
              <a:defRPr/>
            </a:pPr>
            <a:r>
              <a:rPr lang="en-US" b="1" dirty="0"/>
              <a:t>GET /</a:t>
            </a:r>
            <a:r>
              <a:rPr lang="en-US" b="1" dirty="0" smtClean="0"/>
              <a:t>server3.php?value</a:t>
            </a:r>
            <a:r>
              <a:rPr lang="en-US" b="1" dirty="0"/>
              <a:t>=</a:t>
            </a:r>
            <a:r>
              <a:rPr lang="en-US" dirty="0"/>
              <a:t>&lt;</a:t>
            </a:r>
            <a:r>
              <a:rPr lang="en-US" i="1" dirty="0" smtClean="0"/>
              <a:t>user’s </a:t>
            </a:r>
            <a:r>
              <a:rPr lang="en-US" i="1" dirty="0"/>
              <a:t>serial data</a:t>
            </a:r>
            <a:r>
              <a:rPr lang="en-US" dirty="0"/>
              <a:t>&gt; </a:t>
            </a:r>
            <a:r>
              <a:rPr lang="en-US" b="1" dirty="0"/>
              <a:t>\</a:t>
            </a:r>
            <a:r>
              <a:rPr lang="en-US" b="1" dirty="0" smtClean="0"/>
              <a:t>n\n</a:t>
            </a:r>
            <a:endParaRPr lang="en-US" sz="2800" dirty="0"/>
          </a:p>
        </p:txBody>
      </p:sp>
      <p:sp>
        <p:nvSpPr>
          <p:cNvPr id="4" name="TextBox 3"/>
          <p:cNvSpPr txBox="1"/>
          <p:nvPr/>
        </p:nvSpPr>
        <p:spPr>
          <a:xfrm>
            <a:off x="152400" y="5257800"/>
            <a:ext cx="8610600" cy="646331"/>
          </a:xfrm>
          <a:prstGeom prst="rect">
            <a:avLst/>
          </a:prstGeom>
          <a:noFill/>
        </p:spPr>
        <p:txBody>
          <a:bodyPr wrap="square" rtlCol="0">
            <a:spAutoFit/>
          </a:bodyPr>
          <a:lstStyle/>
          <a:p>
            <a:pPr marL="403225" indent="0">
              <a:buFontTx/>
              <a:buNone/>
              <a:defRPr/>
            </a:pPr>
            <a:r>
              <a:rPr lang="en-US" sz="1200" b="1" dirty="0" smtClean="0">
                <a:solidFill>
                  <a:schemeClr val="accent2"/>
                </a:solidFill>
              </a:rPr>
              <a:t>NOTE: First Data Byte Dropped because Module Must Initialize before Sending Data over Wireless Interface</a:t>
            </a:r>
          </a:p>
          <a:p>
            <a:pPr marL="403225" indent="0">
              <a:buFontTx/>
              <a:buNone/>
              <a:defRPr/>
            </a:pPr>
            <a:endParaRPr lang="en-US" sz="1200" b="1" dirty="0" smtClean="0">
              <a:solidFill>
                <a:schemeClr val="accent2"/>
              </a:solidFill>
            </a:endParaRPr>
          </a:p>
          <a:p>
            <a:pPr marL="403225" indent="0">
              <a:buFontTx/>
              <a:buNone/>
              <a:defRPr/>
            </a:pPr>
            <a:r>
              <a:rPr lang="en-US" sz="1200" b="1" dirty="0" smtClean="0">
                <a:solidFill>
                  <a:schemeClr val="accent2"/>
                </a:solidFill>
              </a:rPr>
              <a:t>To </a:t>
            </a:r>
            <a:r>
              <a:rPr lang="en-US" sz="1200" b="1" dirty="0">
                <a:solidFill>
                  <a:schemeClr val="accent2"/>
                </a:solidFill>
              </a:rPr>
              <a:t>A</a:t>
            </a:r>
            <a:r>
              <a:rPr lang="en-US" sz="1200" b="1" dirty="0" smtClean="0">
                <a:solidFill>
                  <a:schemeClr val="accent2"/>
                </a:solidFill>
              </a:rPr>
              <a:t>void This Issue, Module Should Wake on CTS Signal Using set </a:t>
            </a:r>
            <a:r>
              <a:rPr lang="en-US" sz="1200" b="1" dirty="0">
                <a:solidFill>
                  <a:schemeClr val="accent2"/>
                </a:solidFill>
              </a:rPr>
              <a:t>sys trigger 2 or </a:t>
            </a:r>
            <a:r>
              <a:rPr lang="en-US" sz="1200" b="1" dirty="0" smtClean="0">
                <a:solidFill>
                  <a:schemeClr val="accent2"/>
                </a:solidFill>
              </a:rPr>
              <a:t>Send First </a:t>
            </a:r>
            <a:r>
              <a:rPr lang="en-US" sz="1200" b="1" dirty="0">
                <a:solidFill>
                  <a:schemeClr val="accent2"/>
                </a:solidFill>
              </a:rPr>
              <a:t>B</a:t>
            </a:r>
            <a:r>
              <a:rPr lang="en-US" sz="1200" b="1" dirty="0" smtClean="0">
                <a:solidFill>
                  <a:schemeClr val="accent2"/>
                </a:solidFill>
              </a:rPr>
              <a:t>yte Twice</a:t>
            </a:r>
            <a:endParaRPr lang="en-US" sz="1200" b="1" dirty="0">
              <a:solidFill>
                <a:schemeClr val="accent2"/>
              </a:solidFill>
            </a:endParaRPr>
          </a:p>
        </p:txBody>
      </p:sp>
    </p:spTree>
    <p:extLst>
      <p:ext uri="{BB962C8B-B14F-4D97-AF65-F5344CB8AC3E}">
        <p14:creationId xmlns:p14="http://schemas.microsoft.com/office/powerpoint/2010/main" val="19377791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dirty="0" smtClean="0"/>
              <a:t>Lab 4: Conclusion</a:t>
            </a:r>
          </a:p>
        </p:txBody>
      </p:sp>
      <p:sp>
        <p:nvSpPr>
          <p:cNvPr id="70659" name="Content Placeholder 2"/>
          <p:cNvSpPr>
            <a:spLocks noGrp="1"/>
          </p:cNvSpPr>
          <p:nvPr>
            <p:ph idx="1"/>
          </p:nvPr>
        </p:nvSpPr>
        <p:spPr/>
        <p:txBody>
          <a:bodyPr>
            <a:normAutofit/>
          </a:bodyPr>
          <a:lstStyle/>
          <a:p>
            <a:r>
              <a:rPr lang="en-US" sz="2400" dirty="0" smtClean="0"/>
              <a:t>Module Supports HTTP Client Mode Natively</a:t>
            </a:r>
          </a:p>
          <a:p>
            <a:r>
              <a:rPr lang="en-US" sz="2400" dirty="0" smtClean="0"/>
              <a:t>When Configured, Module Can Append </a:t>
            </a:r>
          </a:p>
          <a:p>
            <a:pPr lvl="1"/>
            <a:r>
              <a:rPr lang="en-US" sz="2000" dirty="0" smtClean="0"/>
              <a:t>GPIO values</a:t>
            </a:r>
          </a:p>
          <a:p>
            <a:pPr lvl="1"/>
            <a:r>
              <a:rPr lang="en-US" sz="2000" dirty="0" smtClean="0"/>
              <a:t>Sensor data</a:t>
            </a:r>
          </a:p>
          <a:p>
            <a:pPr lvl="1"/>
            <a:r>
              <a:rPr lang="en-US" sz="2000" dirty="0" smtClean="0"/>
              <a:t>Real-time clock</a:t>
            </a:r>
          </a:p>
          <a:p>
            <a:pPr lvl="1"/>
            <a:r>
              <a:rPr lang="en-US" sz="2000" dirty="0" smtClean="0"/>
              <a:t>Device name</a:t>
            </a:r>
          </a:p>
          <a:p>
            <a:pPr lvl="1"/>
            <a:r>
              <a:rPr lang="en-US" sz="2000" dirty="0" smtClean="0"/>
              <a:t>UART data</a:t>
            </a:r>
          </a:p>
          <a:p>
            <a:r>
              <a:rPr lang="en-US" sz="2400" dirty="0" smtClean="0"/>
              <a:t>Module Can Wake Up on UART Data</a:t>
            </a:r>
          </a:p>
          <a:p>
            <a:pPr lvl="1"/>
            <a:r>
              <a:rPr lang="en-US" sz="2000" dirty="0" smtClean="0"/>
              <a:t>May result in dropping first byte</a:t>
            </a:r>
          </a:p>
          <a:p>
            <a:pPr lvl="1"/>
            <a:r>
              <a:rPr lang="en-US" dirty="0"/>
              <a:t>W</a:t>
            </a:r>
            <a:r>
              <a:rPr lang="en-US" sz="2000" dirty="0" smtClean="0"/>
              <a:t>aking up on CTS </a:t>
            </a:r>
            <a:r>
              <a:rPr lang="en-US" sz="2000" smtClean="0"/>
              <a:t>is better </a:t>
            </a:r>
            <a:r>
              <a:rPr lang="en-US" sz="2000" dirty="0" smtClean="0"/>
              <a:t>option</a:t>
            </a:r>
          </a:p>
        </p:txBody>
      </p:sp>
      <p:sp>
        <p:nvSpPr>
          <p:cNvPr id="70660" name="Footer Placeholder 3"/>
          <p:cNvSpPr>
            <a:spLocks noGrp="1"/>
          </p:cNvSpPr>
          <p:nvPr>
            <p:ph type="ftr" sz="quarter" idx="4294967295"/>
          </p:nvPr>
        </p:nvSpPr>
        <p:spPr>
          <a:xfrm>
            <a:off x="0" y="6356350"/>
            <a:ext cx="2895600" cy="365125"/>
          </a:xfrm>
          <a:prstGeom prst="rect">
            <a:avLst/>
          </a:prstGeom>
          <a:noFill/>
        </p:spPr>
        <p:txBody>
          <a:bodyPr/>
          <a:lstStyle/>
          <a:p>
            <a:r>
              <a:rPr lang="en-US" smtClean="0">
                <a:latin typeface="Arial" pitchFamily="34" charset="0"/>
              </a:rPr>
              <a:t>Company Confidential </a:t>
            </a:r>
          </a:p>
        </p:txBody>
      </p:sp>
    </p:spTree>
    <p:extLst>
      <p:ext uri="{BB962C8B-B14F-4D97-AF65-F5344CB8AC3E}">
        <p14:creationId xmlns:p14="http://schemas.microsoft.com/office/powerpoint/2010/main" val="21125757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5: Access Point Mode		</a:t>
            </a:r>
            <a:endParaRPr lang="en-US" dirty="0"/>
          </a:p>
        </p:txBody>
      </p:sp>
      <p:sp>
        <p:nvSpPr>
          <p:cNvPr id="3" name="Content Placeholder 2"/>
          <p:cNvSpPr>
            <a:spLocks noGrp="1"/>
          </p:cNvSpPr>
          <p:nvPr>
            <p:ph idx="1"/>
          </p:nvPr>
        </p:nvSpPr>
        <p:spPr>
          <a:xfrm>
            <a:off x="457200" y="1295400"/>
            <a:ext cx="7391400" cy="4525963"/>
          </a:xfrm>
        </p:spPr>
        <p:txBody>
          <a:bodyPr/>
          <a:lstStyle/>
          <a:p>
            <a:r>
              <a:rPr lang="en-US" dirty="0" smtClean="0"/>
              <a:t>Advantages</a:t>
            </a:r>
          </a:p>
          <a:p>
            <a:pPr lvl="1"/>
            <a:r>
              <a:rPr lang="en-US" dirty="0" smtClean="0"/>
              <a:t>Enables Android devices to talk to modules without infrastructure </a:t>
            </a:r>
          </a:p>
          <a:p>
            <a:pPr lvl="1"/>
            <a:r>
              <a:rPr lang="en-US" dirty="0" smtClean="0"/>
              <a:t>Runs DHCP server </a:t>
            </a:r>
          </a:p>
          <a:p>
            <a:pPr lvl="1"/>
            <a:r>
              <a:rPr lang="en-US" dirty="0" smtClean="0"/>
              <a:t>Supports up to 10 clients</a:t>
            </a:r>
          </a:p>
          <a:p>
            <a:pPr lvl="1"/>
            <a:r>
              <a:rPr lang="en-US" dirty="0" smtClean="0"/>
              <a:t>Supports routing between clients</a:t>
            </a:r>
          </a:p>
          <a:p>
            <a:pPr lvl="1"/>
            <a:r>
              <a:rPr lang="en-US" dirty="0" smtClean="0"/>
              <a:t>Supports WPA2-AES personal security</a:t>
            </a:r>
            <a:endParaRPr lang="en-US" dirty="0"/>
          </a:p>
        </p:txBody>
      </p:sp>
    </p:spTree>
    <p:extLst>
      <p:ext uri="{BB962C8B-B14F-4D97-AF65-F5344CB8AC3E}">
        <p14:creationId xmlns:p14="http://schemas.microsoft.com/office/powerpoint/2010/main" val="25026285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5: Creating a Default AP Network	</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Download Firmware </a:t>
            </a:r>
            <a:r>
              <a:rPr lang="en-US" dirty="0"/>
              <a:t>S</a:t>
            </a:r>
            <a:r>
              <a:rPr lang="en-US" dirty="0" smtClean="0"/>
              <a:t>upporting AP Mode via FTP</a:t>
            </a:r>
          </a:p>
          <a:p>
            <a:pPr lvl="1"/>
            <a:r>
              <a:rPr lang="en-US" dirty="0" smtClean="0"/>
              <a:t>RN-131: </a:t>
            </a:r>
            <a:r>
              <a:rPr lang="en-US" b="1" dirty="0" smtClean="0"/>
              <a:t>ftp update wifly-241.img</a:t>
            </a:r>
          </a:p>
          <a:p>
            <a:pPr lvl="1"/>
            <a:r>
              <a:rPr lang="en-US" dirty="0" smtClean="0"/>
              <a:t>RN-171: </a:t>
            </a:r>
            <a:r>
              <a:rPr lang="en-US" b="1" dirty="0"/>
              <a:t>ftp update </a:t>
            </a:r>
            <a:r>
              <a:rPr lang="en-US" b="1" dirty="0" smtClean="0"/>
              <a:t>wifly7-241.img</a:t>
            </a:r>
          </a:p>
          <a:p>
            <a:pPr lvl="1"/>
            <a:r>
              <a:rPr lang="en-US" dirty="0" smtClean="0"/>
              <a:t>RN-370: </a:t>
            </a:r>
            <a:r>
              <a:rPr lang="en-US" b="1" dirty="0"/>
              <a:t>ftp update </a:t>
            </a:r>
            <a:r>
              <a:rPr lang="en-US" b="1" dirty="0" smtClean="0"/>
              <a:t>wiflyA-241.img</a:t>
            </a:r>
          </a:p>
          <a:p>
            <a:r>
              <a:rPr lang="en-US" dirty="0" smtClean="0"/>
              <a:t>Install Jumper at J6 to Enable AP Mode in Hardware</a:t>
            </a:r>
          </a:p>
          <a:p>
            <a:pPr lvl="1"/>
            <a:r>
              <a:rPr lang="en-US" b="0" dirty="0" smtClean="0"/>
              <a:t>SSID: </a:t>
            </a:r>
            <a:r>
              <a:rPr lang="en-US" b="0" dirty="0" err="1"/>
              <a:t>WiFlyAP</a:t>
            </a:r>
            <a:r>
              <a:rPr lang="en-US" b="0" dirty="0"/>
              <a:t>-</a:t>
            </a:r>
            <a:r>
              <a:rPr lang="en-US" b="0" i="1" dirty="0"/>
              <a:t>XX</a:t>
            </a:r>
            <a:r>
              <a:rPr lang="en-US" b="0" dirty="0"/>
              <a:t>, where </a:t>
            </a:r>
            <a:r>
              <a:rPr lang="en-US" b="0" i="1" dirty="0" smtClean="0"/>
              <a:t>XX</a:t>
            </a:r>
            <a:r>
              <a:rPr lang="en-US" dirty="0"/>
              <a:t> </a:t>
            </a:r>
            <a:r>
              <a:rPr lang="en-US" dirty="0" smtClean="0"/>
              <a:t>is </a:t>
            </a:r>
            <a:r>
              <a:rPr lang="en-US" b="0" dirty="0" smtClean="0"/>
              <a:t>last two bytes </a:t>
            </a:r>
            <a:r>
              <a:rPr lang="en-US" b="0" dirty="0"/>
              <a:t>of MAC address </a:t>
            </a:r>
          </a:p>
          <a:p>
            <a:pPr lvl="1"/>
            <a:r>
              <a:rPr lang="en-US" b="0" dirty="0" smtClean="0"/>
              <a:t>Channel: </a:t>
            </a:r>
            <a:r>
              <a:rPr lang="en-US" b="0" dirty="0"/>
              <a:t>1 </a:t>
            </a:r>
          </a:p>
          <a:p>
            <a:pPr lvl="1"/>
            <a:r>
              <a:rPr lang="en-US" b="0" dirty="0"/>
              <a:t>DHCP </a:t>
            </a:r>
            <a:r>
              <a:rPr lang="en-US" b="0" dirty="0" smtClean="0"/>
              <a:t>server: </a:t>
            </a:r>
            <a:r>
              <a:rPr lang="en-US" b="0" dirty="0"/>
              <a:t>Enabled </a:t>
            </a:r>
          </a:p>
          <a:p>
            <a:pPr lvl="1"/>
            <a:r>
              <a:rPr lang="en-US" b="0" dirty="0"/>
              <a:t>IP </a:t>
            </a:r>
            <a:r>
              <a:rPr lang="en-US" b="0" dirty="0" smtClean="0"/>
              <a:t>address: 1.2.3.4 </a:t>
            </a:r>
            <a:endParaRPr lang="en-US" b="0" dirty="0"/>
          </a:p>
          <a:p>
            <a:pPr lvl="1"/>
            <a:r>
              <a:rPr lang="en-US" b="0" dirty="0" err="1" smtClean="0"/>
              <a:t>Netmask</a:t>
            </a:r>
            <a:r>
              <a:rPr lang="en-US" dirty="0"/>
              <a:t>:</a:t>
            </a:r>
            <a:r>
              <a:rPr lang="en-US" b="0" dirty="0" smtClean="0"/>
              <a:t> </a:t>
            </a:r>
            <a:r>
              <a:rPr lang="en-US" b="0" dirty="0"/>
              <a:t>255.25.5255.0 </a:t>
            </a:r>
          </a:p>
          <a:p>
            <a:pPr lvl="1"/>
            <a:r>
              <a:rPr lang="en-US" b="0" dirty="0" smtClean="0"/>
              <a:t>Gateway: </a:t>
            </a:r>
            <a:r>
              <a:rPr lang="en-US" b="0" dirty="0"/>
              <a:t>1.2.3.4 </a:t>
            </a:r>
            <a:endParaRPr lang="en-US" dirty="0" smtClean="0"/>
          </a:p>
          <a:p>
            <a:pPr lvl="1"/>
            <a:endParaRPr lang="en-US" dirty="0"/>
          </a:p>
          <a:p>
            <a:pPr lvl="1"/>
            <a:endParaRPr lang="en-US" dirty="0" smtClean="0"/>
          </a:p>
        </p:txBody>
      </p:sp>
    </p:spTree>
    <p:extLst>
      <p:ext uri="{BB962C8B-B14F-4D97-AF65-F5344CB8AC3E}">
        <p14:creationId xmlns:p14="http://schemas.microsoft.com/office/powerpoint/2010/main" val="13354168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5: Create </a:t>
            </a:r>
            <a:r>
              <a:rPr lang="en-US" dirty="0"/>
              <a:t>C</a:t>
            </a:r>
            <a:r>
              <a:rPr lang="en-US" dirty="0" smtClean="0"/>
              <a:t>ustom AP Network in Software	</a:t>
            </a:r>
            <a:endParaRPr lang="en-US" dirty="0"/>
          </a:p>
        </p:txBody>
      </p:sp>
      <p:sp>
        <p:nvSpPr>
          <p:cNvPr id="3" name="Content Placeholder 2"/>
          <p:cNvSpPr>
            <a:spLocks noGrp="1"/>
          </p:cNvSpPr>
          <p:nvPr>
            <p:ph idx="1"/>
          </p:nvPr>
        </p:nvSpPr>
        <p:spPr/>
        <p:txBody>
          <a:bodyPr>
            <a:normAutofit/>
          </a:bodyPr>
          <a:lstStyle/>
          <a:p>
            <a:r>
              <a:rPr lang="en-US" sz="2000" dirty="0" smtClean="0"/>
              <a:t>Create Custom AP Network with User-Defined Settings</a:t>
            </a:r>
          </a:p>
          <a:p>
            <a:pPr lvl="1"/>
            <a:r>
              <a:rPr lang="fr-FR" sz="1800" b="1" dirty="0"/>
              <a:t>set </a:t>
            </a:r>
            <a:r>
              <a:rPr lang="fr-FR" sz="1800" b="1" dirty="0" err="1"/>
              <a:t>wlan</a:t>
            </a:r>
            <a:r>
              <a:rPr lang="fr-FR" sz="1800" b="1" dirty="0"/>
              <a:t> </a:t>
            </a:r>
            <a:r>
              <a:rPr lang="fr-FR" sz="1800" b="1" dirty="0" err="1"/>
              <a:t>join</a:t>
            </a:r>
            <a:r>
              <a:rPr lang="fr-FR" sz="1800" b="1" dirty="0"/>
              <a:t> 7 </a:t>
            </a:r>
            <a:r>
              <a:rPr lang="fr-FR" sz="1800" b="0" dirty="0" smtClean="0"/>
              <a:t>		 	// </a:t>
            </a:r>
            <a:r>
              <a:rPr lang="fr-FR" sz="1800" b="0" dirty="0" err="1" smtClean="0"/>
              <a:t>Create</a:t>
            </a:r>
            <a:r>
              <a:rPr lang="fr-FR" sz="1800" b="0" dirty="0" smtClean="0"/>
              <a:t> AP mode network</a:t>
            </a:r>
            <a:endParaRPr lang="fr-FR" sz="1800" b="0" dirty="0"/>
          </a:p>
          <a:p>
            <a:pPr lvl="1"/>
            <a:r>
              <a:rPr lang="en-US" sz="1800" b="1" dirty="0"/>
              <a:t>set </a:t>
            </a:r>
            <a:r>
              <a:rPr lang="en-US" sz="1800" b="1" dirty="0" err="1"/>
              <a:t>wlan</a:t>
            </a:r>
            <a:r>
              <a:rPr lang="en-US" sz="1800" b="1" dirty="0"/>
              <a:t> channel </a:t>
            </a:r>
            <a:r>
              <a:rPr lang="en-US" sz="1800" b="0" dirty="0"/>
              <a:t>&lt;</a:t>
            </a:r>
            <a:r>
              <a:rPr lang="en-US" sz="1800" b="0" i="1" dirty="0"/>
              <a:t>value</a:t>
            </a:r>
            <a:r>
              <a:rPr lang="en-US" sz="1800" b="0" dirty="0"/>
              <a:t>&gt; </a:t>
            </a:r>
            <a:r>
              <a:rPr lang="en-US" sz="1800" b="0" dirty="0" smtClean="0"/>
              <a:t>		// Specify channel </a:t>
            </a:r>
            <a:r>
              <a:rPr lang="en-US" sz="1800" b="0" dirty="0"/>
              <a:t>to create </a:t>
            </a:r>
            <a:r>
              <a:rPr lang="en-US" sz="1800" b="0" dirty="0" smtClean="0"/>
              <a:t/>
            </a:r>
            <a:br>
              <a:rPr lang="en-US" sz="1800" b="0" dirty="0" smtClean="0"/>
            </a:br>
            <a:r>
              <a:rPr lang="en-US" sz="1800" b="0" dirty="0" smtClean="0"/>
              <a:t>					// network </a:t>
            </a:r>
            <a:endParaRPr lang="en-US" sz="1800" b="0" dirty="0"/>
          </a:p>
          <a:p>
            <a:pPr lvl="1"/>
            <a:r>
              <a:rPr lang="en-US" sz="1800" b="1" dirty="0"/>
              <a:t>set </a:t>
            </a:r>
            <a:r>
              <a:rPr lang="en-US" sz="1800" b="1" dirty="0" err="1"/>
              <a:t>wlan</a:t>
            </a:r>
            <a:r>
              <a:rPr lang="en-US" sz="1800" b="1" dirty="0"/>
              <a:t> </a:t>
            </a:r>
            <a:r>
              <a:rPr lang="en-US" sz="1800" b="1" dirty="0" err="1"/>
              <a:t>ssid</a:t>
            </a:r>
            <a:r>
              <a:rPr lang="en-US" sz="1800" b="1" dirty="0"/>
              <a:t> </a:t>
            </a:r>
            <a:r>
              <a:rPr lang="en-US" sz="1800" b="0" dirty="0"/>
              <a:t>&lt;</a:t>
            </a:r>
            <a:r>
              <a:rPr lang="en-US" sz="1800" b="0" i="1" dirty="0"/>
              <a:t>string</a:t>
            </a:r>
            <a:r>
              <a:rPr lang="en-US" sz="1800" b="0" dirty="0"/>
              <a:t>&gt; </a:t>
            </a:r>
            <a:r>
              <a:rPr lang="en-US" sz="1800" b="0" dirty="0" smtClean="0"/>
              <a:t>  		// Set </a:t>
            </a:r>
            <a:r>
              <a:rPr lang="en-US" sz="1800" b="0" dirty="0"/>
              <a:t>up network SSID </a:t>
            </a:r>
          </a:p>
          <a:p>
            <a:pPr lvl="1"/>
            <a:r>
              <a:rPr lang="en-US" sz="1800" b="1" dirty="0"/>
              <a:t>set </a:t>
            </a:r>
            <a:r>
              <a:rPr lang="en-US" sz="1800" b="1" dirty="0" err="1"/>
              <a:t>ip</a:t>
            </a:r>
            <a:r>
              <a:rPr lang="en-US" sz="1800" b="1" dirty="0"/>
              <a:t> </a:t>
            </a:r>
            <a:r>
              <a:rPr lang="en-US" sz="1800" b="1" dirty="0" err="1"/>
              <a:t>dhcp</a:t>
            </a:r>
            <a:r>
              <a:rPr lang="en-US" sz="1800" b="1" dirty="0"/>
              <a:t> </a:t>
            </a:r>
            <a:r>
              <a:rPr lang="en-US" sz="1800" b="1" dirty="0" smtClean="0"/>
              <a:t>4</a:t>
            </a:r>
            <a:r>
              <a:rPr lang="en-US" sz="1800" b="0" dirty="0" smtClean="0"/>
              <a:t>	 		// Enable </a:t>
            </a:r>
            <a:r>
              <a:rPr lang="en-US" sz="1800" b="0" dirty="0"/>
              <a:t>DHCP server </a:t>
            </a:r>
          </a:p>
          <a:p>
            <a:pPr lvl="1"/>
            <a:r>
              <a:rPr lang="en-US" sz="1800" b="1" dirty="0"/>
              <a:t>set </a:t>
            </a:r>
            <a:r>
              <a:rPr lang="en-US" sz="1800" b="1" dirty="0" err="1"/>
              <a:t>ip</a:t>
            </a:r>
            <a:r>
              <a:rPr lang="en-US" sz="1800" b="1" dirty="0"/>
              <a:t> address </a:t>
            </a:r>
            <a:r>
              <a:rPr lang="en-US" sz="1800" dirty="0"/>
              <a:t>&lt;</a:t>
            </a:r>
            <a:r>
              <a:rPr lang="en-US" sz="1800" b="0" i="1" dirty="0" smtClean="0"/>
              <a:t>address</a:t>
            </a:r>
            <a:r>
              <a:rPr lang="en-US" sz="1800" b="0" dirty="0"/>
              <a:t>&gt; </a:t>
            </a:r>
            <a:r>
              <a:rPr lang="en-US" sz="1800" b="0" dirty="0" smtClean="0"/>
              <a:t>		// Specify IP </a:t>
            </a:r>
            <a:r>
              <a:rPr lang="en-US" sz="1800" b="0" dirty="0"/>
              <a:t>address </a:t>
            </a:r>
          </a:p>
          <a:p>
            <a:pPr lvl="1"/>
            <a:r>
              <a:rPr lang="en-US" sz="1800" b="1" dirty="0"/>
              <a:t>set </a:t>
            </a:r>
            <a:r>
              <a:rPr lang="en-US" sz="1800" b="1" dirty="0" err="1"/>
              <a:t>ip</a:t>
            </a:r>
            <a:r>
              <a:rPr lang="en-US" sz="1800" b="1" dirty="0"/>
              <a:t> net </a:t>
            </a:r>
            <a:r>
              <a:rPr lang="en-US" sz="1800" b="0" dirty="0" smtClean="0"/>
              <a:t>&lt;</a:t>
            </a:r>
            <a:r>
              <a:rPr lang="en-US" sz="1800" b="0" i="1" dirty="0" smtClean="0"/>
              <a:t>address</a:t>
            </a:r>
            <a:r>
              <a:rPr lang="en-US" sz="1800" b="0" dirty="0" smtClean="0"/>
              <a:t>&gt; 	    	// Specify </a:t>
            </a:r>
            <a:r>
              <a:rPr lang="en-US" sz="1800" b="0" dirty="0" err="1" smtClean="0"/>
              <a:t>subnetmask</a:t>
            </a:r>
            <a:r>
              <a:rPr lang="en-US" sz="1800" b="0" dirty="0" smtClean="0"/>
              <a:t> </a:t>
            </a:r>
            <a:endParaRPr lang="en-US" sz="1800" b="0" dirty="0"/>
          </a:p>
          <a:p>
            <a:pPr lvl="1"/>
            <a:r>
              <a:rPr lang="en-US" sz="1800" b="1" dirty="0"/>
              <a:t>set </a:t>
            </a:r>
            <a:r>
              <a:rPr lang="en-US" sz="1800" b="1" dirty="0" err="1"/>
              <a:t>ip</a:t>
            </a:r>
            <a:r>
              <a:rPr lang="en-US" sz="1800" b="1" dirty="0"/>
              <a:t> gateway </a:t>
            </a:r>
            <a:r>
              <a:rPr lang="en-US" sz="1800" b="0" dirty="0" smtClean="0"/>
              <a:t>&lt;</a:t>
            </a:r>
            <a:r>
              <a:rPr lang="en-US" sz="1800" b="0" i="1" dirty="0" smtClean="0"/>
              <a:t>address</a:t>
            </a:r>
            <a:r>
              <a:rPr lang="en-US" sz="1800" b="0" dirty="0" smtClean="0"/>
              <a:t>&gt;    	// </a:t>
            </a:r>
            <a:r>
              <a:rPr lang="en-US" sz="1800" b="0" dirty="0" err="1" smtClean="0"/>
              <a:t>Spcify</a:t>
            </a:r>
            <a:r>
              <a:rPr lang="en-US" sz="1800" b="0" dirty="0" smtClean="0"/>
              <a:t> gateway </a:t>
            </a:r>
            <a:endParaRPr lang="en-US" sz="1800" b="0" dirty="0"/>
          </a:p>
          <a:p>
            <a:pPr lvl="1"/>
            <a:r>
              <a:rPr lang="en-US" sz="1800" b="1" dirty="0"/>
              <a:t>s</a:t>
            </a:r>
            <a:r>
              <a:rPr lang="en-US" sz="1800" b="1" dirty="0" smtClean="0"/>
              <a:t>ave</a:t>
            </a:r>
            <a:r>
              <a:rPr lang="en-US" sz="1800" b="0" dirty="0" smtClean="0"/>
              <a:t>			    	// Store </a:t>
            </a:r>
            <a:r>
              <a:rPr lang="en-US" sz="1800" b="0" dirty="0"/>
              <a:t>settings </a:t>
            </a:r>
          </a:p>
          <a:p>
            <a:pPr lvl="1"/>
            <a:r>
              <a:rPr lang="en-US" sz="1800" b="1" dirty="0"/>
              <a:t>reboot</a:t>
            </a:r>
            <a:r>
              <a:rPr lang="en-US" sz="1800" b="0" dirty="0"/>
              <a:t> </a:t>
            </a:r>
            <a:r>
              <a:rPr lang="en-US" sz="1800" b="0" dirty="0" smtClean="0"/>
              <a:t>			    	// Reboot module </a:t>
            </a:r>
            <a:r>
              <a:rPr lang="en-US" sz="1800" b="0" dirty="0"/>
              <a:t>in AP mode </a:t>
            </a:r>
            <a:endParaRPr lang="en-US" sz="1800" dirty="0" smtClean="0"/>
          </a:p>
          <a:p>
            <a:pPr marL="0" indent="0">
              <a:buNone/>
            </a:pPr>
            <a:endParaRPr lang="en-US" dirty="0"/>
          </a:p>
        </p:txBody>
      </p:sp>
    </p:spTree>
    <p:extLst>
      <p:ext uri="{BB962C8B-B14F-4D97-AF65-F5344CB8AC3E}">
        <p14:creationId xmlns:p14="http://schemas.microsoft.com/office/powerpoint/2010/main" val="8051092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Lab 5: Connect to AP Network </a:t>
            </a:r>
            <a:r>
              <a:rPr lang="en-US" sz="3600" dirty="0"/>
              <a:t>C</a:t>
            </a:r>
            <a:r>
              <a:rPr lang="en-US" sz="3600" dirty="0" smtClean="0"/>
              <a:t>reated by Module</a:t>
            </a:r>
            <a:endParaRPr lang="en-US" sz="3600" dirty="0"/>
          </a:p>
        </p:txBody>
      </p:sp>
      <p:sp>
        <p:nvSpPr>
          <p:cNvPr id="3" name="Content Placeholder 2"/>
          <p:cNvSpPr>
            <a:spLocks noGrp="1"/>
          </p:cNvSpPr>
          <p:nvPr>
            <p:ph idx="1"/>
          </p:nvPr>
        </p:nvSpPr>
        <p:spPr/>
        <p:txBody>
          <a:bodyPr/>
          <a:lstStyle/>
          <a:p>
            <a:r>
              <a:rPr lang="en-US" dirty="0" smtClean="0"/>
              <a:t>From PC/Mobile Phone/Tablet, </a:t>
            </a:r>
            <a:r>
              <a:rPr lang="en-US" dirty="0"/>
              <a:t>C</a:t>
            </a:r>
            <a:r>
              <a:rPr lang="en-US" dirty="0" smtClean="0"/>
              <a:t>onnect </a:t>
            </a:r>
            <a:br>
              <a:rPr lang="en-US" dirty="0" smtClean="0"/>
            </a:br>
            <a:r>
              <a:rPr lang="en-US" dirty="0" smtClean="0"/>
              <a:t>to Module-Created Network</a:t>
            </a:r>
          </a:p>
          <a:p>
            <a:r>
              <a:rPr lang="en-US" dirty="0" smtClean="0"/>
              <a:t>Module Displays Client’s Device Name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3048000"/>
            <a:ext cx="4742307" cy="3086100"/>
          </a:xfrm>
          <a:prstGeom prst="rect">
            <a:avLst/>
          </a:prstGeom>
        </p:spPr>
      </p:pic>
    </p:spTree>
    <p:extLst>
      <p:ext uri="{BB962C8B-B14F-4D97-AF65-F5344CB8AC3E}">
        <p14:creationId xmlns:p14="http://schemas.microsoft.com/office/powerpoint/2010/main" val="20304153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View Associated Devices &amp; Lease Times</a:t>
            </a:r>
          </a:p>
        </p:txBody>
      </p:sp>
      <p:sp>
        <p:nvSpPr>
          <p:cNvPr id="3" name="Content Placeholder 2"/>
          <p:cNvSpPr>
            <a:spLocks noGrp="1"/>
          </p:cNvSpPr>
          <p:nvPr>
            <p:ph idx="1"/>
          </p:nvPr>
        </p:nvSpPr>
        <p:spPr>
          <a:xfrm>
            <a:off x="457200" y="1295401"/>
            <a:ext cx="8229600" cy="990599"/>
          </a:xfrm>
        </p:spPr>
        <p:txBody>
          <a:bodyPr numCol="2">
            <a:normAutofit fontScale="85000" lnSpcReduction="20000"/>
          </a:bodyPr>
          <a:lstStyle/>
          <a:p>
            <a:r>
              <a:rPr lang="en-US" sz="2200" dirty="0" smtClean="0"/>
              <a:t>View Device Lease Times</a:t>
            </a:r>
          </a:p>
          <a:p>
            <a:pPr lvl="1"/>
            <a:r>
              <a:rPr lang="en-US" b="1" dirty="0" smtClean="0"/>
              <a:t>show lease</a:t>
            </a:r>
          </a:p>
          <a:p>
            <a:r>
              <a:rPr lang="en-US" sz="2200" b="1" dirty="0" smtClean="0"/>
              <a:t>View List of Connected Devices</a:t>
            </a:r>
          </a:p>
          <a:p>
            <a:pPr lvl="1"/>
            <a:r>
              <a:rPr lang="en-US" b="1" dirty="0" smtClean="0"/>
              <a:t>show associated</a:t>
            </a:r>
          </a:p>
          <a:p>
            <a:pPr lvl="1"/>
            <a:endParaRPr lang="en-US" b="1" dirty="0" smtClean="0"/>
          </a:p>
        </p:txBody>
      </p:sp>
      <p:pic>
        <p:nvPicPr>
          <p:cNvPr id="4"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2438400"/>
            <a:ext cx="3846839" cy="2514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38400"/>
            <a:ext cx="3843868" cy="2512658"/>
          </a:xfrm>
          <a:prstGeom prst="rect">
            <a:avLst/>
          </a:prstGeom>
        </p:spPr>
      </p:pic>
    </p:spTree>
    <p:extLst>
      <p:ext uri="{BB962C8B-B14F-4D97-AF65-F5344CB8AC3E}">
        <p14:creationId xmlns:p14="http://schemas.microsoft.com/office/powerpoint/2010/main" val="1118552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248400" y="1265382"/>
            <a:ext cx="2438400" cy="4495800"/>
          </a:xfrm>
          <a:prstGeom prst="roundRect">
            <a:avLst/>
          </a:prstGeom>
          <a:solidFill>
            <a:srgbClr val="FFFFFF"/>
          </a:solidFill>
          <a:ln>
            <a:noFill/>
          </a:ln>
          <a:effectLst>
            <a:outerShdw blurRad="127000" dist="1270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Firmware Extensions</a:t>
            </a:r>
            <a:endParaRPr lang="en-US" dirty="0"/>
          </a:p>
        </p:txBody>
      </p:sp>
      <p:sp>
        <p:nvSpPr>
          <p:cNvPr id="3" name="Content Placeholder 2"/>
          <p:cNvSpPr>
            <a:spLocks noGrp="1"/>
          </p:cNvSpPr>
          <p:nvPr>
            <p:ph idx="1"/>
          </p:nvPr>
        </p:nvSpPr>
        <p:spPr>
          <a:xfrm>
            <a:off x="457200" y="1143000"/>
            <a:ext cx="5638800" cy="4800600"/>
          </a:xfrm>
        </p:spPr>
        <p:txBody>
          <a:bodyPr>
            <a:normAutofit lnSpcReduction="10000"/>
          </a:bodyPr>
          <a:lstStyle/>
          <a:p>
            <a:r>
              <a:rPr lang="en-US" dirty="0" err="1" smtClean="0">
                <a:solidFill>
                  <a:srgbClr val="1F497D"/>
                </a:solidFill>
              </a:rPr>
              <a:t>WebScan</a:t>
            </a:r>
            <a:r>
              <a:rPr lang="en-US" dirty="0" smtClean="0">
                <a:solidFill>
                  <a:srgbClr val="1F497D"/>
                </a:solidFill>
              </a:rPr>
              <a:t>: Real-Time Location System</a:t>
            </a:r>
          </a:p>
          <a:p>
            <a:pPr lvl="1">
              <a:spcAft>
                <a:spcPts val="300"/>
              </a:spcAft>
            </a:pPr>
            <a:r>
              <a:rPr lang="en-US" dirty="0" smtClean="0"/>
              <a:t>Uses Roving Networks silicon</a:t>
            </a:r>
          </a:p>
          <a:p>
            <a:pPr lvl="1">
              <a:spcAft>
                <a:spcPts val="300"/>
              </a:spcAft>
            </a:pPr>
            <a:r>
              <a:rPr lang="en-US" dirty="0" smtClean="0"/>
              <a:t>Uses I/O pins, ADCs, RFID &amp; timers for wakeup &amp; data generation</a:t>
            </a:r>
          </a:p>
          <a:p>
            <a:pPr lvl="1">
              <a:spcAft>
                <a:spcPts val="300"/>
              </a:spcAft>
            </a:pPr>
            <a:r>
              <a:rPr lang="en-US" dirty="0" smtClean="0"/>
              <a:t>Measures RSSI levels for triangulation</a:t>
            </a:r>
          </a:p>
          <a:p>
            <a:pPr lvl="1">
              <a:spcAft>
                <a:spcPts val="300"/>
              </a:spcAft>
            </a:pPr>
            <a:r>
              <a:rPr lang="en-US" dirty="0" smtClean="0"/>
              <a:t>Creates full data packet for server upload</a:t>
            </a:r>
          </a:p>
        </p:txBody>
      </p:sp>
      <p:sp>
        <p:nvSpPr>
          <p:cNvPr id="4" name="AutoShape 6"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77788" y="-2286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2301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3825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http://upload.wikimedia.org/wikipedia/en/thumb/3/32/Wi-Fi_Logo.svg/220px-Wi-Fi_Logo.svg.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1752600"/>
            <a:ext cx="2095500" cy="134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6" name="Picture 2" descr="http://www.mydealerlot.com/images/RTLS_Example.jpg"/>
          <p:cNvPicPr>
            <a:picLocks noChangeAspect="1" noChangeArrowheads="1"/>
          </p:cNvPicPr>
          <p:nvPr/>
        </p:nvPicPr>
        <p:blipFill>
          <a:blip r:embed="rId4" cstate="print">
            <a:clrChange>
              <a:clrFrom>
                <a:srgbClr val="020202"/>
              </a:clrFrom>
              <a:clrTo>
                <a:srgbClr val="020202">
                  <a:alpha val="0"/>
                </a:srgbClr>
              </a:clrTo>
            </a:clrChange>
            <a:extLst>
              <a:ext uri="{28A0092B-C50C-407E-A947-70E740481C1C}">
                <a14:useLocalDpi xmlns:a14="http://schemas.microsoft.com/office/drawing/2010/main" val="0"/>
              </a:ext>
            </a:extLst>
          </a:blip>
          <a:srcRect/>
          <a:stretch>
            <a:fillRect/>
          </a:stretch>
        </p:blipFill>
        <p:spPr bwMode="auto">
          <a:xfrm>
            <a:off x="6421272" y="3493186"/>
            <a:ext cx="2075028" cy="1562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2846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Training Session</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lgn="ctr">
              <a:buNone/>
            </a:pPr>
            <a:r>
              <a:rPr lang="en-US" sz="3200" dirty="0" smtClean="0">
                <a:solidFill>
                  <a:schemeClr val="tx1"/>
                </a:solidFill>
              </a:rPr>
              <a:t>Questions</a:t>
            </a:r>
            <a:endParaRPr lang="en-US" sz="3200" dirty="0">
              <a:solidFill>
                <a:schemeClr val="tx1"/>
              </a:solidFill>
            </a:endParaRPr>
          </a:p>
        </p:txBody>
      </p:sp>
    </p:spTree>
    <p:extLst>
      <p:ext uri="{BB962C8B-B14F-4D97-AF65-F5344CB8AC3E}">
        <p14:creationId xmlns:p14="http://schemas.microsoft.com/office/powerpoint/2010/main" val="2669406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1000" y="1676400"/>
            <a:ext cx="8305800" cy="4343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Firmware Extensions</a:t>
            </a:r>
            <a:endParaRPr lang="en-US" dirty="0"/>
          </a:p>
        </p:txBody>
      </p:sp>
      <p:sp>
        <p:nvSpPr>
          <p:cNvPr id="3" name="Content Placeholder 2"/>
          <p:cNvSpPr>
            <a:spLocks noGrp="1"/>
          </p:cNvSpPr>
          <p:nvPr>
            <p:ph idx="1"/>
          </p:nvPr>
        </p:nvSpPr>
        <p:spPr>
          <a:xfrm>
            <a:off x="457200" y="1143000"/>
            <a:ext cx="5638800" cy="4800600"/>
          </a:xfrm>
        </p:spPr>
        <p:txBody>
          <a:bodyPr>
            <a:normAutofit/>
          </a:bodyPr>
          <a:lstStyle/>
          <a:p>
            <a:r>
              <a:rPr lang="en-US" dirty="0" err="1" smtClean="0">
                <a:solidFill>
                  <a:srgbClr val="1F497D"/>
                </a:solidFill>
              </a:rPr>
              <a:t>WebScan</a:t>
            </a:r>
            <a:r>
              <a:rPr lang="en-US" dirty="0" smtClean="0">
                <a:solidFill>
                  <a:srgbClr val="1F497D"/>
                </a:solidFill>
              </a:rPr>
              <a:t> Example Application</a:t>
            </a:r>
          </a:p>
        </p:txBody>
      </p:sp>
      <p:sp>
        <p:nvSpPr>
          <p:cNvPr id="4" name="AutoShape 6"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77788" y="-2286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2301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g;base64,/9j/4AAQSkZJRgABAQAAAQABAAD/2wBDAAkGBwgHBgkIBwgKCgkLDRYPDQwMDRsUFRAWIB0iIiAdHx8kKDQsJCYxJx8fLT0tMTU3Ojo6Iys/RD84QzQ5Ojf/2wBDAQoKCg0MDRoPDxo3JR8lNzc3Nzc3Nzc3Nzc3Nzc3Nzc3Nzc3Nzc3Nzc3Nzc3Nzc3Nzc3Nzc3Nzc3Nzc3Nzc3Nzf/wAARCABfARADASIAAhEBAxEB/8QAHAAAAgEFAQAAAAAAAAAAAAAABgcFAAECBAgD/8QAThAAAQIEAwQDCA8FBwQDAAAAAQIDAAQFEQYSIQcxQVETYXEUIjZ0gZGxshUWFyMyNTdCVWJzlKHR0iQ0s8HDUlNkcoKT8CUmM0PC4fH/xAAaAQACAwEBAAAAAAAAAAAAAAACAwAEBQEG/8QALREAAgIBAwIGAQQCAwAAAAAAAQIAAxEEEiExQRMUIjNRcaFhscHwIzI0QlL/2gAMAwEAAhEDEQA/ABqq1mqpqs8lNUnwlMy6EgTTgtZZ641fZurfS1Q+9Ofqjzq/xtP+NPeuY2sM0VzEFTNPYcCHlMuLbKtxUkXAPUd1+uPQbUVNxEw8sWwDPJFcq6VpUmrVAEG4PdTn5w8dnuLm8TU7I+UoqLAAfbG5X109R/A+SEFMy70rMOS8w2pp5pRStCxYpUOEbVFqs1RakxPyLmR5o8dygd6SORhV+nW1OOsZTc1b8zqAbopW6IfC+IJXEVJanpQgX71xom5bXxSf+aixiYjFIIODNcEEZE5yxNV6m1iOqNt1OeQhM46EpTMrAAzmwABiT2cVSozGM6a1MVCcdbUV5kOTC1JPeK4EwP4q8Jqv46965iV2YeHVM7V+oqNx0XwCcdv4mOjHxh9xtbQcVjC9KQphCXJ6YUUMJXuFt6jzAuNOJIhHVKv1eqOKXP1KadKjcpLpCfIkWA80G+3BSvZqmoJ71MqSB1lR/IQuWWy66htJGZagkX64Vo6kWoORyYzVWMbComJKj8JRJ6zFtYdjGyOhJaSH5qfccA75YcSm57MsenuSYd/vqh/vJ/THfPVSeTtiP1i4UR8EkHqh3+5Jh3++qH+8n9MeM3skoipdYl5uebescilrSoA9Yy6xBrqpzydgippmIazSnUuSNSmm8p+CXCpJ7Um4MPLAWJ04opBfcQlubYV0cwhO6/BQ6iPNrHPSgUkg7xDO2GuK9kas2D3qmWlEdYUofzjmsqU1l8cid0tjBwueJA7QqpUZfGlUaYqE402lxNkNzC0pHvaToAbCIel1iqqqkmlVUnlJL7YIM04QRmHXG7tJ8Oav9oj+GiISk/G0j4w36whtaL4IOO0U7HxDz3nUe6PKZmGZVhx+ZdQ002kqWtZsEgbyTHhVKlKUqRdnJ99DLDQupavwAHE9UInHGNprE75ZazMU1CroYvqs/wBpfM9W4dusZNGna08dJp3XrWOeslMd7RJiqvKkqI87LSKFavIJQt49o1Snq3njygP9mqsd1Wn/AL25+qNWWlnpuYbl5Zpbz7pshtAJKjyhzYC2dM0gt1CspQ/UBZTbW9DB59auvhw5xpOadMmMcygotvbOZHYDwhWpzo6jiGo1JuX+E1KGacCnORXroOreeNuJVtKdelcE1ByXdcZcSG8q21lJHviRoRrugpAtAptT8Ban2N/xERmiw2Wgn5l81iusgRF+zVW+lp/705+cNPYrOTU5LVUzc0/MFLjWUvOqXa4VuuYToht7C/3asfaNehUaWsRRScCUNKxNozGpFjF40K5VGKNSpmoTR96YQVEDeo8EjrJsPLGMBniapOOYA7XcUOSLLVGp7625h2zj7jaylSEfNFxqLkeYdcKz2bq1/jWofenP1R51aoTFVqUxPzaszz6ytVtw6h1AWHkiTwlhiaxPOTDEqoISwwpxTihpm1yJ8p/AGNyupKa/VMiyxrbPTNJFcq6VBSatP5gbj9qcOvnh/wCCcQN4joTE8LB8Do5hA+a4N/kO8dRjnJ1tbLi2nUFDiFFK0K3pINiD1wW7McR+wVeSzMOWkZyzbtzohXzVefQ9R6oDVacOmVHIh6a4o+G6R/xUWSTaLxjTVnLdX+Np/wAae9cwT7JPDeW+xd9WBir/ABtP+NPeuYJ9kfhvK/Yu+rG9d7B+pjVe8PuG+1HBZqsuqsUtq88yn35tI1fQBw+sPxGnKEtHVphObVMGdxPLrlMa/ZnD+0tJGjaj88fVJ38j26UtHqcf42P1LWq0+RvWCmDMTzGGKqmZbzOSrlkzLA+enmPrDePNxjoWnTsvUJNmbk3UusPJzIWncRHLfGDjZrjI0CdEhPrPsZMK+Ef/AELPzv8ALz8/OHazT7xvXrFaW/YdrdIOYq8Jqv46965iU2YeHVM/zL9RURWKSDiWqkEEGcdII/zmJXZh4c0ztX6iofZ7B+v4iU94fcntuHx9T/FD65hfSP77Lfao9YQwduHx9T/FP/mYX0mQmcl1E2AdSSTw1EDp/wDjj6hX+8Z1QIvGIUCLgxe4jDmxLxid0XuIwcWlKCVEAAakndEnD0nK7v8A5XP8x9MMnYb8bVTxZHrmFq4QpxahuKiR54ZWw4f9WqnIS6PWMbmp9gzI03vCDO0nw5q/2iP4aIg6Vf2Uk7C56duw/wBQic2k+HNX+0R/DREJSfjaR8Yb9YQdXsj6gP7p+5OY+rlYqtbfZqzS5USyyG5MnRsc/rEj53HhYQMHWOicZ4PksTylnQlqdb/8MyE3Keo809XmhC1ujztDqC5Koslt1O4jVK08FJPEH/msJ0l6Mu0cGN1FTK248xxbKqZQGqUmdpbomZ1YyzLribLbJ+Zl+aPTzMHotwjmCiVeeodQRO018tPJ0I3pWOKVDiP+aQ9cF41kMSsdHpL1BCbuyyjv+sk8R+I4xT1WndWL9RLemvRht6QrgT2peAtT7G/4iIKxugU2peAtT7G/4iIrVe4v3H2/6Gc+CG3sL/dqx9o16FQpBDb2F/u1Y+0a9Co19b7JmZpPdEaZMJnbDiQTtQRRJVz3iVIW+QfhOW0H+kHznqhkY0xA3hygvzpKenPeS6D85w7vIN57I5yedW+8t11anHHFFS1q3qJ1JPXFPQ07m3noJa1lu0bB3mKQVKAAuToABvjofZ9h0Ydw60y4kCbf99mT9Y/N8gsPPzhAU2ccp0+xOMobU6wsLQHE5k5huJHVv7YLhtTxMNA5J/d//uLWrqstAVekraaxKyS03tsOHe4aoisyqPeJw5X7DRLoG/8A1AecHnC67eOkFNZx9W61T3pCoCUcYdHfAMWII1BBvoQYFodp1sRNrxV7Iz7kj72YYk9naCGJlzNPSQDbtzqtNu9X5RoesQaRzZg2vOYcr0vPJKiyfe30J+c2d/lG8dkdHMPNzDKHmVpW24kKQpJuFAi4IjK1dPhPx0M0tNb4iYPUTmCr/G0/40965gn2SeG8r9i76sHEzslpczMvPrqE6C64pwgBFgVEm27riQwzs6kMO1dupS05NOuIQpIQ4E21FuAi1Zq62qKj4lZNNYLAx+YaR5vstvsraeQlbawUrQoXCgd4Ij0G6KjLmlOftoOEXMNVHpJZKlU2YJLK9/Rnignq4HiOsGBKOoKzSpWs096Rnmwth1NiOIPAjkRvEAvuPUr6Snj5EflGpRrVC4s6zOt0jFsp0iZgp2Y+HNM7V+oqD33H6T9Iz3mR+USOH9mtOoVXl6lLzs246wSQlwIsbgjgOuDt1lTIQINelsVwTIHbdSnnE0+qNJKmmwph0gfAuQUk9V7jzc4U3Zujqmal2puXXLzLSHWXElK0LFwoHgRAHUtktEmXCuSmJqTub9GkhaB2BWv4wnTatUTY8ZqNKztuWKRmv1lhtLbNWn20JFkpTNLAA7Lxn7Za99NVH70v84Y52Ns30rj3llx+cW9xtr6cd+7D9UWPM6b+iI8vf/TFz7Za99NVH70v848369WJhpTMxVZ51pYspC5lZChyIvrDK9xtr6cd+7D9UXGxtm+tcet1S4/VE8zpv6J3y9/9MUkN3YjTHmZOoVN1JS3MKS0zcfCCL3PnNvIYkKZsnokq6lydemp2xvkWoIQe0J1Png7YYbl2UMsNpbabSEoQgWCQOAEVtVq1ddiR+n0zI25pz5tJ8Oav9oj+GiIOk/Gsj4w36wh117ZnTq1V5mpPzs225MKClJRlsLJA0uOqNSW2SUqXmWX01CdKmnErAOTUg35Q5NXUKwp6xTaWwuW7Rh798Q+J8OSGI5Ays83qNWnkjv2lcwfSNxiZEXjKViDkTSIBGDOacUYbn8NVAys8i6FXLL6fgujmOR5jh+MRcvMPSsw2/LuradbUFIWhVlJPMGOma1R5OtyDklUWA6yvyFJ4FJ4HrgH9x+k3+MZ7zI/KNSrXIVxZ1mdZo2DZSemAtorVWDdOrS0MVD4LbtrIfP8AJXVuPDlExtS8Ban2N/xERB+4/SfpGe8yPyglfwr3VhlyhTtTm5hpeUB9wJ6RKQQQL213cdYpuaRYGTpmWVFuwq050ht7DP3WsfaNehUbfuP0njUZ3zI/KJygYHl6DTajJSM/NDu5IBdOXM3YEXTpbcYtanVV2VlREUaeytwxit2nYjNdrymZdd5GSJaaIOi1fOV59B1DrgSabW84htpBW4tQSlKRcknQDzw4/cfpP0jPeZH5RIUHZnSqNVWKgmYmZhbBKkIdy5QrgdBwg11dNde1e0BtNa77mg9LbHs7DapisKbdKQVoTLhQSq2ovm1j19xxr6bX91H64akVFHzd3/qW/K1fEVR2NtfTi/uo/VA1jjATuF5FmdamzOMLXkcJbyFs/N4nQ6/hD6jTrFNl6vTZinzaczL6ChVt45EdYNj5INNZaGBJyIL6WsqcDmcvWtwhxbHMSd1SS6HNL9+lQVS+b5zd9R/pJ8xHKM/cfpR31KeJ7EflG5SNmMlSKnL1CTqk8HmF5hcIsRxB03EXHlixqNRTahHeIpotrbMPYqF3ijEtYqOJk4Ywq6ll9AvMzRAOTS5AvewAtc2vc2ESlCw/iSnVJh+exQ5PS1j00utm1yQbWNzuNuUUTVtXLHEuizLYAzDCKjHMBvMXuOcKjMy8VGN4rNvvEkmUVFoteJJMoqMbxV+uJJMoqLAgxRMSSXioxCgeMDFWxK7J4xpFBYQ2pM2hTj6lA5kixy21+qYJVLcCCzBesKCbRQOsRtfkpio0eck5SYVLPvNFKHhe6CezXqiNwLQ57D1EElUZzul0uqWLKUUoBt3oJ14X8sQAbc55kyd2MQlioxzDnFwbwMKXioxJir31iSTKKi0CG1KrT9GwyJqmTKpd/ulCc6QD3pvcagwSLvYKO8Fm2gmGEVC3ladj12ly9Qk8TNPKdZS8Jd2XSL3F8t8v5RNbPsVuYlkH0zraWZ+UWEPoToDe9jbhuII5iDaogEg5xAW0EgEYzC6KjG8XvCo2XioxvFwQdxiSS8VGNxzis3CJJLk2F4xbcS5fIoKtyN48p0/sb/2SvQYX+w/TD0+ec5/TRBqmULfEWXwwX5jIioxvFwbwEZFVse/b65iCqud844oAKPALWpR9A80M2emW5OTfmnzZphtTizySkXPohZ7EfeXq5Kr0cQtu47CsH8RBvjnP7Tqzk39xuea2v4Ra1Izfj6lag4pz9wEwzRpjaEqbrVfnZpEt0pblpZlzKlFtTbThcDrN7xt4Sm53DWNXsJzs25MyTqc8mt03UnTMB2EBQI3XTcWvEzsjy+0uXsNemdv25v8A8iDxP8sFC6PReRGa3L3z+UGTud6z0GYGMIr9zPHEc3VjtLfpVJmlMLqEuywXATdpNsylJ68oPn5xrY2wt7TpKWrlDqM8JpDyUOF13NnJBNzu4ixG43iQmvlvlRv/AGf+iuJbbJ4Gq8Za9JglbD1qOhAzOFcq7HsTPDaNPuzGz2WqLKlNOPKlngUKtYmyt/ljWp+EV4ypia3XqjNianE9JLtMrs3LIPwQE8dLE/8ADGGN/kkpn2Up6og1wiP+1qR4m16ohZJrryvXJhgb7MH4gnsiqs5NyVRplQeU65IOhKFLUSQk3FrnWwKTbtiNlGn9ouJqj3VOTDVEp6ujbZZXlzm5APlsST1gR6bKNKniu396PWdiE2ZoxSunTq8OO01LfTDpu6wrMVZRa1gdLQ1lAZ2GAePzFq2VRTyOZPUUzODcfM0Dut5+lVBvMwl5WYoUc1vxSR13HKPfHVSqFXxPJYRpM0uVS8kLm3WyQcpBNuwJBNuJIEYKwti2oYnpVXrL1MUJJxFwwpSTkCrnTLqd/GPGl3O2yfLlzZhWW/2aPzMAApO7qQPzC9WNvQE/iEVG2f0qkTaZqVmZ5TwaW2ouPAhWYWJtbfrC9qGEZSW2iSNBTNzqpd5oKLynAXQSFnQ2+ry4mHgNwhY1r5aaT9gn1XIHT2uWYk9jCurUKAB3khX8FSclg+aZaqFRPcQem0KLwzKXk3E21HeiNTATjitmFRWXFlYTNWUVG/wecGWLfBaseIveoYC9n/yXVLsmvUiKxaok/IkZQLMD4MjcDUmbxrR20VifmkUyngS7TLLmXpV7ypZ42BSB2dt9vB6pnDe0Kawx3W9MSDjZW0HTfKcoUDyBtcG2+wiV2LeB6/G3PQmI5fy4p8W/pGDJy9idgDAAwqP3mWM5ydxFjKVwlIzbktKpTnm1tGxVpmN+oC1huurW9o0sYUSYwPSVTNBn5ruObBlZll5zMAVA2Wm1rHQiNrDwvtmrRXvDK8t+xqJva5l9pE0SNzrNurvxEB2OiduPzOkBkZz15kvgYqVhCkKUSSZVFyTfhA/tp8Dh4036FQQYE8DqP4oj0RAbZ7HB6Qd3dbfoVCavfH3Gv7J+oU4aNsO0vxRr1BC72czDbFexdU72k2cy1HhbOtXoBjbp1IxzUKHJst12RlpF2XQElpshwIKRYXCQb264kqhh2Wwxs5rMnIqUtSpZannVCynCRY6DcLaAQY2ruXOS3H5gHc2GxgCQOGKG9tBTNVvEE7NJYLpblZdheQNgW3b91wOsgkxJYAnZ2mYlqeEp+aXMolQXJVxw3UEi2nZZSTbgbxGYEaxmcNS6qC9SESJWvIJgKz3zG97DnExh7DGI2sa+2Ctu09RUypDncy1a6ADQpHLnB249asRjsIFf/UgHPeR8+ubxzjeboonHpaj04HpksqsXVA2N+squOoJPExrVeWe2b16nTVOnJlyjza8kxLvLzAWtc9tjccdCOMbOyrXFWKS5q505vf7VcbW3DL7XZHTvu69P9tcdB/yirtj+JCM1mzvMtrNTmKS5QZ6TV74zMOKCbkBfejQ9X5x5Tuzx6eoyqhOVaedrymumLhcsgLtfIE8Bw0P5RobWs3sPhrPqok5r88iIa5sAeUKLmutNv6/vGBQ7tn9P2gPs5r8zXMJTQnXC5MymZpTij3y05bpJ69bddoj9ii0t4aqLizZKJvMTyAbRGnsjH7JiYpHeZhY+Rz+Vox2Ykp2fYiKdFAu2/wBhMMsUDeB8iLRiShPwZVBkX9pFQn6nVpyabpbDhalpZhzKBpf8BYk7yTyEb2D5ibw5jeZwpMTbs1JLb6SUU6bqTpmt5RmvwunTjENs4axcrD5Vh52lolOnVmEyFZ89hfcN1rRP07C+KHcaSVfrbtNV0CShfcylAlOVQGhTv77nHbNoLKSMdhImSFYA5kTPd0bP8bzFWMs67RqiSVqbF8hUcxHaFXIvvBgplsY4dxQ4qiSjr7rk6ytsjoVJCUlJvcnqgvW0haSlaQpJ3gi4MeTMnLMG7DDTZ+ogJ9EVmsVhkjmPFZXIB4iswbiJrA3duH8UIdl+jdLjLoaUpKwdDa3A2uD1kaWjbwm2/ivHr2KTLuM06XQW5VTgsVm2UW8hUTbdcCGU9KsTAAfabdA3BaQq3nj0SgIACdABYAcIJrwckDk9ZwVEYBPAixm/lvlT/h/6K4ltsXgcof4lr0mDctpKs2UZudtYuptKxZYCh1iB8b1K2OmJ3wvSwz1i0xv8klNB39FKeqINcJeC1I8Ta9URKltBTlKQUjcLaRcJAAA0AgWsyu3HfMJa8Nn9MRY7Ix/1jFFx/wC8eu5GnR507OcSVKTqzLwpM6vpGJhDZUBYmx036GxG/QcIbKWkpJKQATvsLXizrDbyCh1CVoO9KgCD5IYb8sSRwYApwBg8iDNJx7Q6vVWKdTXJl9569l9AUoTYE6k25QN45l5rDmMJLF0tLLflcvRzYRvToUm/akix5jWGSxLMy6bMNNtjkhISPwjNSQrfu5QC2KjZUcQmQsMMeYK0rH2H6vPS0jIvvLmJgkJQWFJtoSbk6cIFcdTAoW0qk1udQ4JHokpLgSSARnCh2gKBtDPZk5eXJLDDTRO8oQE380ZOy7T6Sh5CXEHelaQR5jHVsVGyo4nGRmXBPMFJvEtLxFhSvqpTq3Uy8m6FqU2pOpbURv3xB7P/AJLqiLcJr1YY7cu00goabQhB3pSkAeaMg2lKSlIAB4ARzxAFKgd501knJPaAexbwPX4256ExoOfLinxb+lDLQ2lAsgADkBaKLac+ewz/ANq2sd8b1s2Os54XpVfiLLF7U1hbHEvipiWcfkH09HNdGPg6ZTflcBJBOlxaI7aBilGJaAW6LLTRkZdxDs1Mut5Eg3ypQL7zdV/JBljDFNQw7NoKKQJyQU0Ct0TCUKSq5uLG9xYDhxgOqGIp/aEwihUWmJlGVOJXMOuPA5Ak33ADS9jpcm3DfFirJ2uR0757RFmBlQesYOBPA6jj/CI9EQG2nwNHjTfoVBpS5Fum06VkmSS3LtJbSTvIAtGwtCViywFDkReKofbZvHzLJTKbTI7DPg5S/FGvUEe9Vk0VGmzUk7o3MMqaURwCgR/ONoJAAA4Re3XAE+rIh44xFNg3EycEomMP4oafly26pbL4bKkqB37t4O8EX3kaWg2w/jGk4innZWlqmHC230inFtFCN9rC+t9eUTz0sy+Mr7TbqRuC0hQHnjJtltpAQ0hKEj5qQAIZY6Pk45i0Rl4zxFZMPKwHj6cqM4y77D1S5LraLhCib8OIVfTkq4vujyxDPo2i16mUyjIdXTpZfSTMypJSADYHfu0BA5k9V4bC2kOIUhxIWlWhSoXBjFmXaYRkZbQ2gbkoSEgeQQfjD/bHqxB8E4254iz23EIlqKbWCXnD+CY3qttKpkxIuS+H25qdqL6ShptMuoZSdxN99uQjU21pKmaLlF7PucepMMhqXZbUVNtIQTvKUgEwRZBUhYZ6/vB2sbGAOOkE8CYdew7hJ5qbFpuYSp54XvlOWwTfjYAeW8QuxdpExhepsuC6HJooUOYLSQYZltLRihpKBZIAHIC0LNxIbPeMFQBGO0UuFKx7ns9PUPETTrcot0uy8yhsqSrQC+m8EBO7cd8G1DxvRq7VBIUxUw8vo1LLhZKUAC2lzbXXlBE9LtPpyvNocTe+VaQofjFMsNMJystobT/ZQkAfhEexX5I5kVGXgHif/9k="/>
          <p:cNvSpPr>
            <a:spLocks noChangeAspect="1" noChangeArrowheads="1"/>
          </p:cNvSpPr>
          <p:nvPr/>
        </p:nvSpPr>
        <p:spPr bwMode="auto">
          <a:xfrm>
            <a:off x="382588" y="76200"/>
            <a:ext cx="1381125" cy="4857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webscan_example.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5308600" cy="3365500"/>
          </a:xfrm>
          <a:prstGeom prst="rect">
            <a:avLst/>
          </a:prstGeom>
        </p:spPr>
      </p:pic>
      <p:sp>
        <p:nvSpPr>
          <p:cNvPr id="7" name="Rectangle 6"/>
          <p:cNvSpPr/>
          <p:nvPr/>
        </p:nvSpPr>
        <p:spPr>
          <a:xfrm>
            <a:off x="609600" y="2438400"/>
            <a:ext cx="3276600" cy="3323987"/>
          </a:xfrm>
          <a:prstGeom prst="rect">
            <a:avLst/>
          </a:prstGeom>
        </p:spPr>
        <p:txBody>
          <a:bodyPr wrap="square">
            <a:spAutoFit/>
          </a:bodyPr>
          <a:lstStyle/>
          <a:p>
            <a:pPr marL="285750" indent="-285750">
              <a:buFont typeface="Wingdings" charset="2"/>
              <a:buChar char="§"/>
            </a:pPr>
            <a:r>
              <a:rPr lang="en-US" sz="1500" dirty="0" smtClean="0"/>
              <a:t>Goods monitored by </a:t>
            </a:r>
            <a:r>
              <a:rPr lang="en-US" sz="1500" dirty="0"/>
              <a:t>tag attached to </a:t>
            </a:r>
            <a:r>
              <a:rPr lang="en-US" sz="1500" dirty="0" smtClean="0"/>
              <a:t>pallet</a:t>
            </a:r>
          </a:p>
          <a:p>
            <a:pPr marL="285750" indent="-285750">
              <a:buFont typeface="Wingdings" charset="2"/>
              <a:buChar char="§"/>
            </a:pPr>
            <a:r>
              <a:rPr lang="en-US" sz="1500" dirty="0" smtClean="0"/>
              <a:t>Pallets arrive </a:t>
            </a:r>
            <a:r>
              <a:rPr lang="en-US" sz="1500" dirty="0"/>
              <a:t>at docking bay A </a:t>
            </a:r>
            <a:endParaRPr lang="en-US" sz="1500" dirty="0" smtClean="0"/>
          </a:p>
          <a:p>
            <a:pPr marL="285750" indent="-285750">
              <a:buFont typeface="Wingdings" charset="2"/>
              <a:buChar char="§"/>
            </a:pPr>
            <a:r>
              <a:rPr lang="en-US" sz="1500" dirty="0" smtClean="0"/>
              <a:t>Tag wakes by </a:t>
            </a:r>
            <a:r>
              <a:rPr lang="en-US" sz="1500" dirty="0"/>
              <a:t>MAG exciter </a:t>
            </a:r>
            <a:r>
              <a:rPr lang="en-US" sz="1500" dirty="0" smtClean="0"/>
              <a:t>near docking </a:t>
            </a:r>
            <a:r>
              <a:rPr lang="en-US" sz="1500" dirty="0"/>
              <a:t>bay </a:t>
            </a:r>
            <a:r>
              <a:rPr lang="en-US" sz="1500" dirty="0" smtClean="0"/>
              <a:t>door</a:t>
            </a:r>
          </a:p>
          <a:p>
            <a:pPr marL="285750" indent="-285750">
              <a:buFont typeface="Wingdings" charset="2"/>
              <a:buChar char="§"/>
            </a:pPr>
            <a:r>
              <a:rPr lang="en-US" sz="1500" dirty="0" smtClean="0"/>
              <a:t>Tag probes </a:t>
            </a:r>
            <a:r>
              <a:rPr lang="en-US" sz="1500" dirty="0"/>
              <a:t>for access </a:t>
            </a:r>
            <a:r>
              <a:rPr lang="en-US" sz="1500" dirty="0" smtClean="0"/>
              <a:t>points &amp; measures </a:t>
            </a:r>
            <a:r>
              <a:rPr lang="en-US" sz="1500" dirty="0"/>
              <a:t>their RSSI </a:t>
            </a:r>
            <a:r>
              <a:rPr lang="en-US" sz="1500" dirty="0" smtClean="0"/>
              <a:t>level</a:t>
            </a:r>
          </a:p>
          <a:p>
            <a:pPr marL="285750" indent="-285750">
              <a:buFont typeface="Wingdings" charset="2"/>
              <a:buChar char="§"/>
            </a:pPr>
            <a:r>
              <a:rPr lang="en-US" sz="1500" dirty="0" smtClean="0"/>
              <a:t>Tag sends RSSI data </a:t>
            </a:r>
            <a:r>
              <a:rPr lang="en-US" sz="1500" dirty="0"/>
              <a:t>to </a:t>
            </a:r>
            <a:r>
              <a:rPr lang="en-US" sz="1500" dirty="0" smtClean="0"/>
              <a:t>company’s </a:t>
            </a:r>
            <a:r>
              <a:rPr lang="en-US" sz="1500" dirty="0"/>
              <a:t>server via Wi-</a:t>
            </a:r>
            <a:r>
              <a:rPr lang="en-US" sz="1500" dirty="0" smtClean="0"/>
              <a:t>Fi</a:t>
            </a:r>
          </a:p>
          <a:p>
            <a:pPr marL="285750" indent="-285750">
              <a:buFont typeface="Wingdings" charset="2"/>
              <a:buChar char="§"/>
            </a:pPr>
            <a:r>
              <a:rPr lang="en-US" sz="1500" dirty="0" smtClean="0"/>
              <a:t>Tag reports </a:t>
            </a:r>
            <a:r>
              <a:rPr lang="en-US" sz="1500" dirty="0"/>
              <a:t>logged </a:t>
            </a:r>
            <a:r>
              <a:rPr lang="en-US" sz="1500" dirty="0" smtClean="0"/>
              <a:t>data</a:t>
            </a:r>
          </a:p>
          <a:p>
            <a:pPr marL="742950" lvl="1" indent="-285750">
              <a:buFont typeface="Arial" pitchFamily="34" charset="0"/>
              <a:buChar char="•"/>
            </a:pPr>
            <a:r>
              <a:rPr lang="en-US" sz="1500" i="1" dirty="0" smtClean="0"/>
              <a:t>Refrigeration </a:t>
            </a:r>
            <a:r>
              <a:rPr lang="en-US" sz="1500" i="1" dirty="0"/>
              <a:t>truck </a:t>
            </a:r>
            <a:r>
              <a:rPr lang="en-US" sz="1500" i="1" dirty="0" smtClean="0"/>
              <a:t>temperatures</a:t>
            </a:r>
          </a:p>
          <a:p>
            <a:pPr marL="742950" lvl="1" indent="-285750">
              <a:buFont typeface="Arial" pitchFamily="34" charset="0"/>
              <a:buChar char="•"/>
            </a:pPr>
            <a:r>
              <a:rPr lang="en-US" sz="1500" i="1" dirty="0" smtClean="0"/>
              <a:t>Tag wake up reasons</a:t>
            </a:r>
          </a:p>
          <a:p>
            <a:pPr marL="742950" lvl="1" indent="-285750">
              <a:buFont typeface="Arial" pitchFamily="34" charset="0"/>
              <a:buChar char="•"/>
            </a:pPr>
            <a:r>
              <a:rPr lang="en-US" sz="1500" i="1" dirty="0" smtClean="0"/>
              <a:t>Battery life</a:t>
            </a:r>
            <a:endParaRPr lang="en-US" sz="1500" i="1" dirty="0"/>
          </a:p>
        </p:txBody>
      </p:sp>
    </p:spTree>
    <p:extLst>
      <p:ext uri="{BB962C8B-B14F-4D97-AF65-F5344CB8AC3E}">
        <p14:creationId xmlns:p14="http://schemas.microsoft.com/office/powerpoint/2010/main" val="2140812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62000" y="3124200"/>
            <a:ext cx="7467600" cy="1447800"/>
          </a:xfrm>
        </p:spPr>
        <p:txBody>
          <a:bodyPr>
            <a:normAutofit/>
          </a:bodyPr>
          <a:lstStyle/>
          <a:p>
            <a:r>
              <a:rPr lang="en-US" sz="3600" b="0" dirty="0" smtClean="0"/>
              <a:t>Wi-Fi Lab: Introduction</a:t>
            </a:r>
            <a:endParaRPr lang="en-US" sz="3600" b="0" dirty="0"/>
          </a:p>
        </p:txBody>
      </p:sp>
      <p:sp>
        <p:nvSpPr>
          <p:cNvPr id="7" name="Subtitle 6"/>
          <p:cNvSpPr>
            <a:spLocks noGrp="1"/>
          </p:cNvSpPr>
          <p:nvPr>
            <p:ph type="subTitle" idx="1"/>
          </p:nvPr>
        </p:nvSpPr>
        <p:spPr>
          <a:xfrm>
            <a:off x="2362200" y="4495800"/>
            <a:ext cx="4419600" cy="533400"/>
          </a:xfrm>
        </p:spPr>
        <p:txBody>
          <a:bodyPr/>
          <a:lstStyle/>
          <a:p>
            <a:r>
              <a:rPr lang="en-US" dirty="0" smtClean="0"/>
              <a:t>April, 2012</a:t>
            </a:r>
            <a:endParaRPr lang="en-US" dirty="0"/>
          </a:p>
        </p:txBody>
      </p:sp>
    </p:spTree>
    <p:extLst>
      <p:ext uri="{BB962C8B-B14F-4D97-AF65-F5344CB8AC3E}">
        <p14:creationId xmlns:p14="http://schemas.microsoft.com/office/powerpoint/2010/main" val="2681063844"/>
      </p:ext>
    </p:extLst>
  </p:cSld>
  <p:clrMapOvr>
    <a:masterClrMapping/>
  </p:clrMapOvr>
  <p:timing>
    <p:tnLst>
      <p:par>
        <p:cTn id="1" dur="indefinite" restart="never" nodeType="tmRoot"/>
      </p:par>
    </p:tnLst>
  </p:timing>
</p:sld>
</file>

<file path=ppt/theme/theme1.xml><?xml version="1.0" encoding="utf-8"?>
<a:theme xmlns:a="http://schemas.openxmlformats.org/drawingml/2006/main" name="Microchip_WPD_Roving">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MSTR06">
  <a:themeElements>
    <a:clrScheme name="1_MSTR06 8">
      <a:dk1>
        <a:srgbClr val="000000"/>
      </a:dk1>
      <a:lt1>
        <a:srgbClr val="FFFFFF"/>
      </a:lt1>
      <a:dk2>
        <a:srgbClr val="000000"/>
      </a:dk2>
      <a:lt2>
        <a:srgbClr val="474747"/>
      </a:lt2>
      <a:accent1>
        <a:srgbClr val="FF9900"/>
      </a:accent1>
      <a:accent2>
        <a:srgbClr val="FC0128"/>
      </a:accent2>
      <a:accent3>
        <a:srgbClr val="FFFFFF"/>
      </a:accent3>
      <a:accent4>
        <a:srgbClr val="000000"/>
      </a:accent4>
      <a:accent5>
        <a:srgbClr val="FFCAAA"/>
      </a:accent5>
      <a:accent6>
        <a:srgbClr val="E40123"/>
      </a:accent6>
      <a:hlink>
        <a:srgbClr val="009900"/>
      </a:hlink>
      <a:folHlink>
        <a:srgbClr val="0000FF"/>
      </a:folHlink>
    </a:clrScheme>
    <a:fontScheme name="1_MSTR0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STR06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STR06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STR06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STR06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STR06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STR06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STR06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STR06 8">
        <a:dk1>
          <a:srgbClr val="000000"/>
        </a:dk1>
        <a:lt1>
          <a:srgbClr val="FFFFFF"/>
        </a:lt1>
        <a:dk2>
          <a:srgbClr val="000000"/>
        </a:dk2>
        <a:lt2>
          <a:srgbClr val="474747"/>
        </a:lt2>
        <a:accent1>
          <a:srgbClr val="FF9900"/>
        </a:accent1>
        <a:accent2>
          <a:srgbClr val="FC0128"/>
        </a:accent2>
        <a:accent3>
          <a:srgbClr val="FFFFFF"/>
        </a:accent3>
        <a:accent4>
          <a:srgbClr val="000000"/>
        </a:accent4>
        <a:accent5>
          <a:srgbClr val="FFCAAA"/>
        </a:accent5>
        <a:accent6>
          <a:srgbClr val="E40123"/>
        </a:accent6>
        <a:hlink>
          <a:srgbClr val="009900"/>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Microchip_WPD_Roving</Template>
  <TotalTime>16752</TotalTime>
  <Words>3712</Words>
  <Application>Microsoft Office PowerPoint</Application>
  <PresentationFormat>On-screen Show (4:3)</PresentationFormat>
  <Paragraphs>983</Paragraphs>
  <Slides>70</Slides>
  <Notes>6</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70</vt:i4>
      </vt:variant>
    </vt:vector>
  </HeadingPairs>
  <TitlesOfParts>
    <vt:vector size="80" baseType="lpstr">
      <vt:lpstr>MS PGothic</vt:lpstr>
      <vt:lpstr>Arial</vt:lpstr>
      <vt:lpstr>Calibri</vt:lpstr>
      <vt:lpstr>Courier New</vt:lpstr>
      <vt:lpstr>Monotype Sorts</vt:lpstr>
      <vt:lpstr>Times New Roman</vt:lpstr>
      <vt:lpstr>Wingdings</vt:lpstr>
      <vt:lpstr>Microchip_WPD_Roving</vt:lpstr>
      <vt:lpstr>1_MSTR06</vt:lpstr>
      <vt:lpstr>Document</vt:lpstr>
      <vt:lpstr>Wi-Fi™ Module Product Training</vt:lpstr>
      <vt:lpstr>Wi-Fi™ Overview</vt:lpstr>
      <vt:lpstr>Wi-Fi™ Overview</vt:lpstr>
      <vt:lpstr>Firmware</vt:lpstr>
      <vt:lpstr>Roving Networks Firmware</vt:lpstr>
      <vt:lpstr>Firmware Extensions</vt:lpstr>
      <vt:lpstr>Firmware Extensions</vt:lpstr>
      <vt:lpstr>Firmware Extensions</vt:lpstr>
      <vt:lpstr>Wi-Fi Lab: Introduction</vt:lpstr>
      <vt:lpstr>Lab Agenda</vt:lpstr>
      <vt:lpstr>Data &amp; Command Modes</vt:lpstr>
      <vt:lpstr>Command Mode: Configuration Settings</vt:lpstr>
      <vt:lpstr>Command Mode: Syntax</vt:lpstr>
      <vt:lpstr>Command Mode: Keywords</vt:lpstr>
      <vt:lpstr>Hardware Architecture: Key Features</vt:lpstr>
      <vt:lpstr>Hardware Architecture: Silicon </vt:lpstr>
      <vt:lpstr>Hardware Architecture: Development Environment </vt:lpstr>
      <vt:lpstr>Wi-Fi Lab</vt:lpstr>
      <vt:lpstr>Lab Prerequisites</vt:lpstr>
      <vt:lpstr>Lab 1: Association &amp; UDP</vt:lpstr>
      <vt:lpstr>Lab 1: Association &amp; UDP</vt:lpstr>
      <vt:lpstr>Lab 1: Hardware Setup</vt:lpstr>
      <vt:lpstr>Lab 1: Configure Module via UART</vt:lpstr>
      <vt:lpstr>Lab 1: Joining/Associating with Networks</vt:lpstr>
      <vt:lpstr>Lab 1: Interim Summary</vt:lpstr>
      <vt:lpstr>Lab 1: Configure &amp; Capture UDP with PortPeeker</vt:lpstr>
      <vt:lpstr>Lab 1: UDP Broadcast</vt:lpstr>
      <vt:lpstr>Lab 1: Setting Device Name</vt:lpstr>
      <vt:lpstr>Lab 1: Sending UDP Packets</vt:lpstr>
      <vt:lpstr>Lab 1: UDP Auto Pairing Mode (Optional Slide)</vt:lpstr>
      <vt:lpstr>Lab 1: Conclusion</vt:lpstr>
      <vt:lpstr>Lab 2: TCP</vt:lpstr>
      <vt:lpstr>Lab 2: TCP Connections</vt:lpstr>
      <vt:lpstr>Lab 2: Setup PortPeeker</vt:lpstr>
      <vt:lpstr>Lab 2: Open TCP Connection from Module </vt:lpstr>
      <vt:lpstr>Lab 2: Connecting from Remote Host to WiFly module</vt:lpstr>
      <vt:lpstr>Lab 2: TCP modes</vt:lpstr>
      <vt:lpstr>Lab 2: TCP Client Mode</vt:lpstr>
      <vt:lpstr>Lab 2: Auto-Connect Feature</vt:lpstr>
      <vt:lpstr>Lab 2: Auto Connect Feature (Timers)</vt:lpstr>
      <vt:lpstr>Lab 2: Alternative GPIO Functions</vt:lpstr>
      <vt:lpstr>Lab 2: Alternative GPIO Functions</vt:lpstr>
      <vt:lpstr>Lab 2: Setting Comm Strings</vt:lpstr>
      <vt:lpstr>Lab 2: Forwarding TCP packets</vt:lpstr>
      <vt:lpstr>Lab 2: Forwarding TCP packets</vt:lpstr>
      <vt:lpstr>Lab 2: Conclusion</vt:lpstr>
      <vt:lpstr>Lab 3: Association/Roaming &amp; FTP </vt:lpstr>
      <vt:lpstr>Lab 3: Where in the World Wide Web are you?</vt:lpstr>
      <vt:lpstr>Lab 3: Wake &amp; Sleep Timers</vt:lpstr>
      <vt:lpstr>Lab 3: Join Modes</vt:lpstr>
      <vt:lpstr>Lab 3: Roaming (Optional Slide)</vt:lpstr>
      <vt:lpstr>Lab 3: FTP Update (REQUIRES Internet Access)</vt:lpstr>
      <vt:lpstr>Lab 3: Setting Firmware Boot Image</vt:lpstr>
      <vt:lpstr>Lab 3: FTP put &amp; get</vt:lpstr>
      <vt:lpstr>Lab 3: Conclusion</vt:lpstr>
      <vt:lpstr>Lab 4: HTTP Client</vt:lpstr>
      <vt:lpstr>Lab 4: Solutions Architecture</vt:lpstr>
      <vt:lpstr>Lab 4: Enabling HTTP Client Mode</vt:lpstr>
      <vt:lpstr>Lab 4: Auto-Posting Sensor Data</vt:lpstr>
      <vt:lpstr>Lab 4: Web Server</vt:lpstr>
      <vt:lpstr>Lab 4: Add Device Name &amp; RTC to Sensor Data</vt:lpstr>
      <vt:lpstr>Lab 4: Auto-Posting UART Data</vt:lpstr>
      <vt:lpstr>Lab 4: Auto-Posting Serial Data</vt:lpstr>
      <vt:lpstr>Lab 4: Conclusion</vt:lpstr>
      <vt:lpstr>Lab 5: Access Point Mode  </vt:lpstr>
      <vt:lpstr>Lab 5: Creating a Default AP Network </vt:lpstr>
      <vt:lpstr>Lab 5: Create Custom AP Network in Software </vt:lpstr>
      <vt:lpstr>Lab 5: Connect to AP Network Created by Module</vt:lpstr>
      <vt:lpstr>Lab 5: View Associated Devices &amp; Lease Times</vt:lpstr>
      <vt:lpstr>Wi-Fi Training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Matt</dc:creator>
  <cp:lastModifiedBy>Stephen Sun</cp:lastModifiedBy>
  <cp:revision>725</cp:revision>
  <cp:lastPrinted>2011-05-11T23:51:15Z</cp:lastPrinted>
  <dcterms:created xsi:type="dcterms:W3CDTF">2011-03-18T11:21:34Z</dcterms:created>
  <dcterms:modified xsi:type="dcterms:W3CDTF">2016-03-12T22:45:30Z</dcterms:modified>
</cp:coreProperties>
</file>